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8" r:id="rId4"/>
    <p:sldId id="299" r:id="rId5"/>
    <p:sldId id="300" r:id="rId6"/>
    <p:sldId id="263" r:id="rId7"/>
    <p:sldId id="270" r:id="rId8"/>
    <p:sldId id="267" r:id="rId9"/>
    <p:sldId id="268" r:id="rId10"/>
    <p:sldId id="260" r:id="rId11"/>
    <p:sldId id="298" r:id="rId12"/>
    <p:sldId id="293" r:id="rId13"/>
    <p:sldId id="294" r:id="rId14"/>
    <p:sldId id="271" r:id="rId15"/>
    <p:sldId id="272" r:id="rId16"/>
    <p:sldId id="302" r:id="rId17"/>
    <p:sldId id="275" r:id="rId18"/>
    <p:sldId id="282" r:id="rId19"/>
    <p:sldId id="289" r:id="rId20"/>
    <p:sldId id="292" r:id="rId21"/>
    <p:sldId id="295" r:id="rId22"/>
    <p:sldId id="303" r:id="rId23"/>
    <p:sldId id="278" r:id="rId24"/>
    <p:sldId id="276" r:id="rId25"/>
    <p:sldId id="281" r:id="rId26"/>
    <p:sldId id="274" r:id="rId27"/>
    <p:sldId id="296" r:id="rId28"/>
    <p:sldId id="297" r:id="rId29"/>
    <p:sldId id="304" r:id="rId3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201" autoAdjust="0"/>
  </p:normalViewPr>
  <p:slideViewPr>
    <p:cSldViewPr>
      <p:cViewPr varScale="1">
        <p:scale>
          <a:sx n="89" d="100"/>
          <a:sy n="89" d="100"/>
        </p:scale>
        <p:origin x="-27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BAC6DB-2728-4269-8B60-5E747EA63E30}" type="datetimeFigureOut">
              <a:rPr lang="en-US"/>
              <a:pPr>
                <a:defRPr/>
              </a:pPr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8D0DA7-6A4E-451E-B225-59173E99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We have engaged a number of monitors and traditional owners throughout our early works phase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Survey assistants have been used for engineering survey works from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Umuwa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to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Pukatja</a:t>
            </a: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 number of other organisations are being consulted regarding employment possibilities, including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RASAC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APY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Executive Board and local workers.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100" u="sng" dirty="0" smtClean="0"/>
              <a:t>Aboriginal employment</a:t>
            </a:r>
            <a:endParaRPr lang="en-AU" sz="1100" u="sng" dirty="0" smtClean="0">
              <a:solidFill>
                <a:srgbClr val="000000"/>
              </a:solidFill>
            </a:endParaRPr>
          </a:p>
          <a:p>
            <a:endParaRPr lang="en-A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There is an agreed 30% minimum employment target for local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AU" sz="1100" u="sng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n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angu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to be employed on the project. This will involve direct and indirect labour.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Direct possibilities:</a:t>
            </a: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AU" sz="1100" kern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Monitors,Traffic</a:t>
            </a: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Management, Fauna assessment, Liaison officers, Fencing, general labour, plant operators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Indirect possibilities: Administration services, store caterers, cleaners, horticulture etc</a:t>
            </a: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Workzone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Traffic Management training is currently being conducted by Skill Hire , with a vision for some of </a:t>
            </a: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these 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people to work on the road project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Typical</a:t>
            </a:r>
            <a:r>
              <a:rPr lang="en-AU" sz="3000" baseline="0" dirty="0" smtClean="0">
                <a:solidFill>
                  <a:schemeClr val="tx2"/>
                </a:solidFill>
                <a:latin typeface="+mn-lt"/>
              </a:rPr>
              <a:t> cross section = formation and sheeting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Sealing and/or</a:t>
            </a:r>
            <a:r>
              <a:rPr lang="en-AU" sz="3000" baseline="0" dirty="0" smtClean="0">
                <a:solidFill>
                  <a:schemeClr val="tx2"/>
                </a:solidFill>
                <a:latin typeface="+mn-lt"/>
              </a:rPr>
              <a:t> stabilisation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works will be undertaken at major creek crossings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Sealing works at community approaches and accesses to sealed airstrips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solidFill>
                  <a:schemeClr val="tx2"/>
                </a:solidFill>
              </a:rPr>
              <a:t>We will </a:t>
            </a:r>
            <a:r>
              <a:rPr lang="en-AU" sz="1200" u="sng" dirty="0" smtClean="0">
                <a:solidFill>
                  <a:schemeClr val="tx2"/>
                </a:solidFill>
              </a:rPr>
              <a:t>LISTEN</a:t>
            </a:r>
            <a:r>
              <a:rPr lang="en-AU" sz="1200" dirty="0" smtClean="0">
                <a:solidFill>
                  <a:schemeClr val="tx2"/>
                </a:solidFill>
              </a:rPr>
              <a:t> and </a:t>
            </a:r>
            <a:r>
              <a:rPr lang="en-AU" sz="1200" u="sng" dirty="0" smtClean="0">
                <a:solidFill>
                  <a:schemeClr val="tx2"/>
                </a:solidFill>
              </a:rPr>
              <a:t>TALK</a:t>
            </a:r>
            <a:r>
              <a:rPr lang="en-AU" sz="1200" dirty="0" smtClean="0">
                <a:solidFill>
                  <a:schemeClr val="tx2"/>
                </a:solidFill>
              </a:rPr>
              <a:t> from the beginning through to  the end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chemeClr val="tx2"/>
              </a:solidFill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1200" dirty="0" smtClean="0">
                <a:solidFill>
                  <a:schemeClr val="tx2"/>
                </a:solidFill>
                <a:latin typeface="+mn-lt"/>
              </a:rPr>
              <a:t>Talk with key people and groups about what is happening and their views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1200" dirty="0" smtClean="0">
              <a:solidFill>
                <a:schemeClr val="tx2"/>
              </a:solidFill>
              <a:latin typeface="+mn-lt"/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1200" dirty="0" smtClean="0">
                <a:solidFill>
                  <a:schemeClr val="tx2"/>
                </a:solidFill>
                <a:latin typeface="+mn-lt"/>
              </a:rPr>
              <a:t>Identify any potential barriers or issues and how they can be overcome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1200" dirty="0" smtClean="0">
              <a:solidFill>
                <a:schemeClr val="tx2"/>
              </a:solidFill>
              <a:latin typeface="+mn-lt"/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1200" dirty="0" smtClean="0">
                <a:solidFill>
                  <a:schemeClr val="tx2"/>
                </a:solidFill>
                <a:latin typeface="+mn-lt"/>
              </a:rPr>
              <a:t>Gain views on progress to date and how things can be done better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Posters 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Material Crushing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Water boring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Turkeys Nest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Vegetation Clearance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Road Construction –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Pukatja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to airstrip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Photo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Posters 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Material Crushing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Water boring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Turkeys Nest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Vegetation Clearance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Road Construction –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Pukatja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to airstrip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Photo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Posters 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Material Crushing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Water boring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Turkeys Nest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Vegetation Clearance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Road Construction –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Pukatja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to airstrip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Photo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We will not disturb Community Supplies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dirty="0" err="1" smtClean="0">
                <a:solidFill>
                  <a:schemeClr val="tx2"/>
                </a:solidFill>
              </a:rPr>
              <a:t>A</a:t>
            </a:r>
            <a:r>
              <a:rPr lang="en-AU" u="sng" dirty="0" err="1" smtClean="0">
                <a:solidFill>
                  <a:schemeClr val="tx2"/>
                </a:solidFill>
              </a:rPr>
              <a:t>n</a:t>
            </a:r>
            <a:r>
              <a:rPr lang="en-AU" dirty="0" err="1" smtClean="0">
                <a:solidFill>
                  <a:schemeClr val="tx2"/>
                </a:solidFill>
              </a:rPr>
              <a:t>angu</a:t>
            </a:r>
            <a:r>
              <a:rPr lang="en-AU" dirty="0" smtClean="0">
                <a:solidFill>
                  <a:schemeClr val="tx2"/>
                </a:solidFill>
              </a:rPr>
              <a:t> Pitjantjatjara </a:t>
            </a:r>
            <a:r>
              <a:rPr lang="en-AU" dirty="0" err="1" smtClean="0">
                <a:solidFill>
                  <a:schemeClr val="tx2"/>
                </a:solidFill>
              </a:rPr>
              <a:t>Yankunytjatjara</a:t>
            </a:r>
            <a:r>
              <a:rPr lang="en-AU" dirty="0" smtClean="0">
                <a:solidFill>
                  <a:schemeClr val="tx2"/>
                </a:solidFill>
              </a:rPr>
              <a:t> (</a:t>
            </a:r>
            <a:r>
              <a:rPr lang="en-AU" dirty="0" err="1" smtClean="0">
                <a:solidFill>
                  <a:schemeClr val="tx2"/>
                </a:solidFill>
              </a:rPr>
              <a:t>APY</a:t>
            </a:r>
            <a:r>
              <a:rPr lang="en-AU" dirty="0" smtClean="0">
                <a:solidFill>
                  <a:schemeClr val="tx2"/>
                </a:solidFill>
              </a:rPr>
              <a:t>) Lands has always had unsealed roads.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dirty="0" smtClean="0">
                <a:solidFill>
                  <a:schemeClr val="tx2"/>
                </a:solidFill>
              </a:rPr>
              <a:t>There have been many calls for </a:t>
            </a:r>
            <a:r>
              <a:rPr lang="en-AU" dirty="0" err="1" smtClean="0">
                <a:solidFill>
                  <a:schemeClr val="tx2"/>
                </a:solidFill>
              </a:rPr>
              <a:t>APY</a:t>
            </a:r>
            <a:r>
              <a:rPr lang="en-AU" dirty="0" smtClean="0">
                <a:solidFill>
                  <a:schemeClr val="tx2"/>
                </a:solidFill>
              </a:rPr>
              <a:t> roads to be upgraded, from sources: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</a:t>
            </a:r>
            <a:r>
              <a:rPr lang="en-AU" sz="3200" dirty="0" err="1" smtClean="0">
                <a:solidFill>
                  <a:schemeClr val="tx2"/>
                </a:solidFill>
              </a:rPr>
              <a:t>A</a:t>
            </a:r>
            <a:r>
              <a:rPr lang="en-AU" sz="3200" u="sng" dirty="0" err="1" smtClean="0">
                <a:solidFill>
                  <a:schemeClr val="tx2"/>
                </a:solidFill>
              </a:rPr>
              <a:t>n</a:t>
            </a:r>
            <a:r>
              <a:rPr lang="en-AU" sz="3200" dirty="0" err="1" smtClean="0">
                <a:solidFill>
                  <a:schemeClr val="tx2"/>
                </a:solidFill>
              </a:rPr>
              <a:t>angu</a:t>
            </a:r>
            <a:r>
              <a:rPr lang="en-AU" sz="3200" dirty="0" smtClean="0">
                <a:solidFill>
                  <a:schemeClr val="tx2"/>
                </a:solidFill>
              </a:rPr>
              <a:t> leaders and Communities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Community Plans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Study’s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Reports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Extensive material searches are required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Commence construction at: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Pukatja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to airstrip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road,and</a:t>
            </a: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Indulkana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to Stuart Highway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Resheeting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and formation of the road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52438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dirty="0" smtClean="0"/>
              <a:t>Existing Maintenance Grading Contract to continue – more focus on western communities and roads as main</a:t>
            </a:r>
            <a:r>
              <a:rPr lang="en-AU" sz="2800" baseline="0" dirty="0" smtClean="0"/>
              <a:t> access road will require less maintenance</a:t>
            </a:r>
            <a:endParaRPr lang="en-AU" sz="28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Posters 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Material Crushing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Water boring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Turkeys Nest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Vegetation Clearance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Road Construction –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Pukatja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to airstrip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Photo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dirty="0" err="1" smtClean="0">
                <a:solidFill>
                  <a:schemeClr val="tx2"/>
                </a:solidFill>
              </a:rPr>
              <a:t>A</a:t>
            </a:r>
            <a:r>
              <a:rPr lang="en-AU" u="sng" dirty="0" err="1" smtClean="0">
                <a:solidFill>
                  <a:schemeClr val="tx2"/>
                </a:solidFill>
              </a:rPr>
              <a:t>n</a:t>
            </a:r>
            <a:r>
              <a:rPr lang="en-AU" dirty="0" err="1" smtClean="0">
                <a:solidFill>
                  <a:schemeClr val="tx2"/>
                </a:solidFill>
              </a:rPr>
              <a:t>angu</a:t>
            </a:r>
            <a:r>
              <a:rPr lang="en-AU" dirty="0" smtClean="0">
                <a:solidFill>
                  <a:schemeClr val="tx2"/>
                </a:solidFill>
              </a:rPr>
              <a:t> Pitjantjatjara </a:t>
            </a:r>
            <a:r>
              <a:rPr lang="en-AU" dirty="0" err="1" smtClean="0">
                <a:solidFill>
                  <a:schemeClr val="tx2"/>
                </a:solidFill>
              </a:rPr>
              <a:t>Yankunytjatjara</a:t>
            </a:r>
            <a:r>
              <a:rPr lang="en-AU" dirty="0" smtClean="0">
                <a:solidFill>
                  <a:schemeClr val="tx2"/>
                </a:solidFill>
              </a:rPr>
              <a:t> (</a:t>
            </a:r>
            <a:r>
              <a:rPr lang="en-AU" dirty="0" err="1" smtClean="0">
                <a:solidFill>
                  <a:schemeClr val="tx2"/>
                </a:solidFill>
              </a:rPr>
              <a:t>APY</a:t>
            </a:r>
            <a:r>
              <a:rPr lang="en-AU" dirty="0" smtClean="0">
                <a:solidFill>
                  <a:schemeClr val="tx2"/>
                </a:solidFill>
              </a:rPr>
              <a:t>) Lands has always had unsealed roads.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dirty="0" smtClean="0">
                <a:solidFill>
                  <a:schemeClr val="tx2"/>
                </a:solidFill>
              </a:rPr>
              <a:t>There have been many calls for </a:t>
            </a:r>
            <a:r>
              <a:rPr lang="en-AU" dirty="0" err="1" smtClean="0">
                <a:solidFill>
                  <a:schemeClr val="tx2"/>
                </a:solidFill>
              </a:rPr>
              <a:t>APY</a:t>
            </a:r>
            <a:r>
              <a:rPr lang="en-AU" dirty="0" smtClean="0">
                <a:solidFill>
                  <a:schemeClr val="tx2"/>
                </a:solidFill>
              </a:rPr>
              <a:t> roads to be upgraded, from sources: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</a:t>
            </a:r>
            <a:r>
              <a:rPr lang="en-AU" sz="3200" dirty="0" err="1" smtClean="0">
                <a:solidFill>
                  <a:schemeClr val="tx2"/>
                </a:solidFill>
              </a:rPr>
              <a:t>A</a:t>
            </a:r>
            <a:r>
              <a:rPr lang="en-AU" sz="3200" u="sng" dirty="0" err="1" smtClean="0">
                <a:solidFill>
                  <a:schemeClr val="tx2"/>
                </a:solidFill>
              </a:rPr>
              <a:t>n</a:t>
            </a:r>
            <a:r>
              <a:rPr lang="en-AU" sz="3200" dirty="0" err="1" smtClean="0">
                <a:solidFill>
                  <a:schemeClr val="tx2"/>
                </a:solidFill>
              </a:rPr>
              <a:t>angu</a:t>
            </a:r>
            <a:r>
              <a:rPr lang="en-AU" sz="3200" dirty="0" smtClean="0">
                <a:solidFill>
                  <a:schemeClr val="tx2"/>
                </a:solidFill>
              </a:rPr>
              <a:t> leaders and Communities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Community Plans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Study’s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</a:rPr>
              <a:t> Reports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>
                <a:solidFill>
                  <a:schemeClr val="tx2"/>
                </a:solidFill>
                <a:latin typeface="Calibri" pitchFamily="34" charset="0"/>
              </a:rPr>
              <a:t>About the Money </a:t>
            </a:r>
            <a:endParaRPr lang="en-AU" sz="1200" kern="1200" dirty="0" smtClean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The South Australia Government prepared a bid for the improvement of :</a:t>
            </a:r>
          </a:p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210km of the main access road and</a:t>
            </a: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21km of Community Access Roads</a:t>
            </a: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Commonwealth Government 	$85 million</a:t>
            </a: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SA State Government   	$21 million </a:t>
            </a:r>
          </a:p>
          <a:p>
            <a:pPr marL="0" marR="0" lvl="1" indent="0" algn="l" defTabSz="4572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tabLst>
                <a:tab pos="355600" algn="l"/>
                <a:tab pos="5111750" algn="l"/>
              </a:tabLst>
              <a:defRPr/>
            </a:pPr>
            <a:r>
              <a:rPr lang="en-AU" sz="3200" dirty="0" smtClean="0">
                <a:solidFill>
                  <a:schemeClr val="bg1"/>
                </a:solidFill>
                <a:latin typeface="+mn-lt"/>
              </a:rPr>
              <a:t>Total project funding  	</a:t>
            </a:r>
            <a:r>
              <a:rPr lang="en-AU" sz="3200" b="1" dirty="0" smtClean="0">
                <a:solidFill>
                  <a:schemeClr val="bg1"/>
                </a:solidFill>
                <a:latin typeface="+mn-lt"/>
              </a:rPr>
              <a:t>$106 million</a:t>
            </a:r>
            <a:endParaRPr lang="en-AU" sz="3200" dirty="0" smtClean="0">
              <a:solidFill>
                <a:schemeClr val="bg1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AU" sz="2000" kern="1200" dirty="0" smtClean="0">
              <a:solidFill>
                <a:srgbClr val="000000"/>
              </a:solidFill>
              <a:latin typeface="+mn-lt"/>
              <a:ea typeface="ＭＳ Ｐゴシック" charset="0"/>
              <a:cs typeface="+mn-cs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>
                <a:solidFill>
                  <a:schemeClr val="tx2"/>
                </a:solidFill>
                <a:latin typeface="Calibri" pitchFamily="34" charset="0"/>
              </a:rPr>
              <a:t>About the Money </a:t>
            </a:r>
            <a:endParaRPr lang="en-AU" sz="1200" kern="1200" dirty="0" smtClean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The South Australia Government prepared a bid for the improvement of :</a:t>
            </a:r>
          </a:p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210km of the main access road and</a:t>
            </a: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21km of Community Access Roads</a:t>
            </a: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Commonwealth Government 	$85 million</a:t>
            </a: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SA State Government   	$21 million </a:t>
            </a:r>
          </a:p>
          <a:p>
            <a:pPr marL="0" marR="0" lvl="1" indent="0" algn="l" defTabSz="4572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Tx/>
              <a:buNone/>
              <a:tabLst>
                <a:tab pos="355600" algn="l"/>
                <a:tab pos="5111750" algn="l"/>
              </a:tabLst>
              <a:defRPr/>
            </a:pPr>
            <a:r>
              <a:rPr lang="en-AU" sz="3200" dirty="0" smtClean="0">
                <a:solidFill>
                  <a:schemeClr val="bg1"/>
                </a:solidFill>
                <a:latin typeface="+mn-lt"/>
              </a:rPr>
              <a:t>Total project funding  	</a:t>
            </a:r>
            <a:r>
              <a:rPr lang="en-AU" sz="3200" b="1" dirty="0" smtClean="0">
                <a:solidFill>
                  <a:schemeClr val="bg1"/>
                </a:solidFill>
                <a:latin typeface="+mn-lt"/>
              </a:rPr>
              <a:t>$106 million</a:t>
            </a:r>
            <a:endParaRPr lang="en-AU" sz="3200" dirty="0" smtClean="0">
              <a:solidFill>
                <a:schemeClr val="bg1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endParaRPr lang="en-AU" sz="3200" dirty="0" smtClean="0">
              <a:solidFill>
                <a:schemeClr val="tx2"/>
              </a:solidFill>
              <a:latin typeface="+mn-lt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AU" sz="2000" kern="1200" dirty="0" smtClean="0">
              <a:solidFill>
                <a:srgbClr val="000000"/>
              </a:solidFill>
              <a:latin typeface="+mn-lt"/>
              <a:ea typeface="ＭＳ Ｐゴシック" charset="0"/>
              <a:cs typeface="+mn-cs"/>
            </a:endParaRPr>
          </a:p>
          <a:p>
            <a:pPr marL="40005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210km of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APY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Main Access Road and 21km of  Community Access Roads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 smtClean="0"/>
          </a:p>
          <a:p>
            <a:r>
              <a:rPr lang="en-AU" dirty="0" smtClean="0"/>
              <a:t>The upgraded road will 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latin typeface="+mn-lt"/>
              </a:rPr>
              <a:t> i</a:t>
            </a: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mprove road safety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travel between communities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accessibility to communities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emergency responses:</a:t>
            </a:r>
          </a:p>
          <a:p>
            <a:pPr lvl="2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Medical</a:t>
            </a:r>
          </a:p>
          <a:p>
            <a:pPr lvl="2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Police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>
                <a:solidFill>
                  <a:schemeClr val="tx2"/>
                </a:solidFill>
                <a:latin typeface="+mn-lt"/>
              </a:rPr>
              <a:t>In the wetter</a:t>
            </a:r>
            <a:r>
              <a:rPr lang="en-AU" sz="1200" baseline="0" dirty="0" smtClean="0">
                <a:solidFill>
                  <a:schemeClr val="tx2"/>
                </a:solidFill>
                <a:latin typeface="+mn-lt"/>
              </a:rPr>
              <a:t> months, because the </a:t>
            </a:r>
            <a:r>
              <a:rPr lang="en-AU" sz="1200" dirty="0" smtClean="0">
                <a:solidFill>
                  <a:schemeClr val="tx2"/>
                </a:solidFill>
                <a:latin typeface="+mn-lt"/>
              </a:rPr>
              <a:t>Main access road is below natural surface there is frequent flooding of</a:t>
            </a:r>
            <a:r>
              <a:rPr lang="en-AU" sz="1200" baseline="0" dirty="0" smtClean="0">
                <a:solidFill>
                  <a:schemeClr val="tx2"/>
                </a:solidFill>
                <a:latin typeface="+mn-lt"/>
              </a:rPr>
              <a:t> the road and can sometimes be impossible to drive through</a:t>
            </a:r>
            <a:endParaRPr lang="en-AU" sz="1200" dirty="0" smtClean="0">
              <a:solidFill>
                <a:schemeClr val="tx2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dirty="0" smtClean="0">
                <a:solidFill>
                  <a:schemeClr val="tx2"/>
                </a:solidFill>
                <a:latin typeface="+mn-lt"/>
              </a:rPr>
              <a:t>In the warmer months, the Main Access Road is highly corrugated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>
                <a:solidFill>
                  <a:schemeClr val="tx2"/>
                </a:solidFill>
                <a:latin typeface="Calibri" pitchFamily="34" charset="0"/>
              </a:rPr>
              <a:t>Benefits of upgraded roads</a:t>
            </a:r>
            <a:endParaRPr lang="en-AU" sz="1200" kern="1200" dirty="0" smtClean="0">
              <a:solidFill>
                <a:srgbClr val="000000"/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What this means for people living on the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APY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Lands: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Less wear and tear on your cars</a:t>
            </a:r>
          </a:p>
          <a:p>
            <a:pPr lvl="1">
              <a:buClr>
                <a:schemeClr val="accent6">
                  <a:lumMod val="75000"/>
                </a:schemeClr>
              </a:buClr>
              <a:buNone/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Less travel time between communities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Less accidents, injury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Cultural activities not impacted by road conditions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Store supplies are less likely to be impacted by road conditions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66E3-FF47-48A0-BCA1-695108BE9A61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F230-6521-4A7F-B13E-0F4222DED8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B599-CF04-4E11-B85B-076A6EAC5599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C28-B267-4F42-843F-BA2BF5EFDA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F5F8-14B4-4483-964C-DA954F3044BB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BA4F-0029-42A4-BC2E-863B91D798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44E3-5175-4713-84B3-6B84A5A58E03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BE6B-B962-4917-8FF1-3958F5DD85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6B75-530B-4F86-892C-A9753ADC9F23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F164-BBF5-458E-B49D-335D3ED430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84FD-42D0-4575-B24D-71CBD5C1DE2D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AB6A-7D80-4615-94EE-82102294B7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BB5E-3F25-4A7D-BB1E-8F9848CC0917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D542-ACE9-4414-9A1F-E60C7DE8E5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1E22-3354-48CC-8018-BFA8B0E37987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1FFB-7C5C-4BFF-A501-9AC68128CF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7789-1D4F-4F74-8155-237D2708F27C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864C-35D3-4A52-B217-FB63E871BA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EABC-F50E-42E5-AD28-1575D3B7633E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755F-547C-4443-B272-F4885E2565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D4FA-2CC2-447C-A50A-72EA812D5FF5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1960-8776-455B-8279-2C2301451D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CADF-288E-4E07-8FAD-01016E8AE21B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B9CF-E33C-445A-A443-91D56744DD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0019-562B-4149-B5D5-6D72AFBAAC47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A69F-D5BC-445B-8995-B64022059B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4DC5-AF95-4DC6-BB1F-D897A2CFD0D9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1374-A823-458B-A70C-E4F030F912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7998-DF6F-4F0D-A387-7C402B6455BB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E15D-21A1-48B0-80E8-1CD18D590A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B15-40CC-44C6-B9B7-DA08763E6A5E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8BCC-DE4F-4FC6-8DED-B99D1442DA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82C4-FF3A-470E-A522-D411A368D403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7BCD-AB96-43E1-B47E-95B2EFDA76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8CE6-51B5-44C3-922A-68C84DBDA334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A756-D67A-42CD-A43B-AC4F6C6330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573C-089D-4E8E-A336-7C88E716218A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210-AFFB-4556-9A07-7F3417A349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DBF1-D9D9-4B34-893D-AF63ACBAB9C1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86A3-83D8-4248-A347-B996ECF9C1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27D7-B4EB-4C03-AA58-5F19C5C0A8C0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959B-2287-48AC-9C88-E860F3536F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B4BE-C281-4BA5-B3FF-405F8C97F3CF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E341-2066-4347-9021-2C97F40E98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9078-ACAF-4318-85E5-295095643AB6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052D-444A-41DF-89DF-99AB4588DF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29840F-7EE2-48FA-963B-057526FE4568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71242-A902-49EF-A172-EA38E02003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06403D-B8C8-48FD-B8C9-5E556375FF8E}" type="datetime1">
              <a:rPr lang="en-AU" smtClean="0"/>
              <a:pPr>
                <a:defRPr/>
              </a:pPr>
              <a:t>30/04/2015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B8068C-B07F-4635-9BFA-FF8CD39FDF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glossopa\Desktop\14073_APY%20Lands%20Main%20Access%20Road%20Upgrade%20Project_Subtitles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676456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Project Objectives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464496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tabLst>
                <a:tab pos="0" algn="l"/>
              </a:tabLst>
            </a:pPr>
            <a:r>
              <a:rPr lang="en-AU" sz="2800" dirty="0" smtClean="0">
                <a:latin typeface="+mn-lt"/>
              </a:rPr>
              <a:t>	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Focus on:</a:t>
            </a:r>
          </a:p>
          <a:p>
            <a:pPr marL="992188" lvl="2" indent="-534988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92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Protection of heritage sites</a:t>
            </a:r>
          </a:p>
          <a:p>
            <a:pPr marL="985838" lvl="2" indent="-534988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92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Issues of cultural significance</a:t>
            </a:r>
          </a:p>
          <a:p>
            <a:pPr marL="985838" lvl="2" indent="-534988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92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Social outcomes</a:t>
            </a:r>
          </a:p>
          <a:p>
            <a:pPr marL="985838" lvl="2" indent="-534988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92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Children’s future</a:t>
            </a:r>
          </a:p>
          <a:p>
            <a:pPr marL="985838" lvl="2" indent="-534988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992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Employment opportunities – now and into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4"/>
            <a:ext cx="8229600" cy="50014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9" y="404813"/>
            <a:ext cx="4032696" cy="863947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EMPLOYMENT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glossopa\AppData\Local\Microsoft\Windows\Temporary Internet Files\Content.Outlook\P38BFJOF\DSCF418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248472" cy="3186354"/>
          </a:xfrm>
          <a:prstGeom prst="rect">
            <a:avLst/>
          </a:prstGeom>
          <a:noFill/>
        </p:spPr>
      </p:pic>
      <p:pic>
        <p:nvPicPr>
          <p:cNvPr id="2" name="Picture 2" descr="C:\Users\glossopa\AppData\Local\Microsoft\Windows\Temporary Internet Files\Content.Outlook\P38BFJOF\IMG_97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36510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5"/>
            <a:ext cx="7740352" cy="46805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647923"/>
          </a:xfrm>
          <a:prstGeom prst="rect">
            <a:avLst/>
          </a:prstGeom>
        </p:spPr>
        <p:txBody>
          <a:bodyPr lIns="180000" tIns="72000" rIns="72000" bIns="72000" anchor="ctr">
            <a:normAutofit fontScale="92500" lnSpcReduction="20000"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EMPLOYMENT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82089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 key to the success of the project will be employment of local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AU" sz="2800" u="sng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angu</a:t>
            </a: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360363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	Training placements for local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AU" sz="2800" u="sng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angu</a:t>
            </a: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57188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Commitment to a minimum of 30% of on-site labour hours to be undertaken by local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AU" sz="2800" u="sng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angu</a:t>
            </a: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357188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57188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Contractual requirements for employment and training of local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AU" sz="2800" u="sng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angu</a:t>
            </a: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357188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57188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571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Explore opportunities for sustainable employment for local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</a:t>
            </a:r>
            <a:r>
              <a:rPr lang="en-AU" sz="2800" u="sng" dirty="0" err="1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angu</a:t>
            </a:r>
            <a:endParaRPr lang="en-AU" sz="28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19931"/>
          </a:xfrm>
          <a:prstGeom prst="rect">
            <a:avLst/>
          </a:prstGeom>
        </p:spPr>
        <p:txBody>
          <a:bodyPr lIns="180000" tIns="72000" rIns="72000" bIns="72000" anchor="ctr">
            <a:normAutofit lnSpcReduction="10000"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Project Scope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052736"/>
            <a:ext cx="8353425" cy="4824536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6" name="Picture 6" descr="Power point photos 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96752"/>
            <a:ext cx="4032448" cy="44644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 descr="Power point photos 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96752"/>
            <a:ext cx="3888432" cy="446498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4"/>
            <a:ext cx="8229600" cy="50014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Project Scope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052737"/>
            <a:ext cx="8353425" cy="93610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7" name="Picture 6" descr="Flood Damage 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7200800" cy="4618444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863947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Project Scope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052736"/>
            <a:ext cx="8353425" cy="4824536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7" name="Picture 6" descr="Wilpena - Blinman Sealing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268760"/>
            <a:ext cx="7920880" cy="447567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Project Stages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96752"/>
            <a:ext cx="8353425" cy="4680520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2651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Planning – now</a:t>
            </a: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265113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Survey &amp; Design started November 2014 </a:t>
            </a: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Early works scheduled for mid 2015</a:t>
            </a: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Construction scheduled for late 2015</a:t>
            </a:r>
          </a:p>
          <a:p>
            <a:pPr marL="261938" indent="-2619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26193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  <a:ea typeface="+mn-ea"/>
              </a:rPr>
              <a:t>Ongoing maintenance of the main access road during construction 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  <a:ea typeface="+mn-ea"/>
              </a:rPr>
              <a:t> Plan to complete the project by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Working Together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556792"/>
            <a:ext cx="8497192" cy="4392487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2651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We will listen and talk from the beginning through to  the end. A comprehensive Communication Plan has been developed to: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265113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720725" lvl="1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20725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raise awareness of the project amongst the community and key stakeholders</a:t>
            </a:r>
          </a:p>
          <a:p>
            <a:pPr marL="720725" lvl="1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20725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727075" lvl="1" indent="-36671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20725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provide information so you understand the road project and associated works</a:t>
            </a:r>
          </a:p>
          <a:p>
            <a:pPr marL="727075" lvl="1" indent="-36671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20725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727075" lvl="1" indent="-36671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20725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allow A</a:t>
            </a:r>
            <a:r>
              <a:rPr lang="en-AU" sz="2800" u="sng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angu to express views, ideas and concerns</a:t>
            </a:r>
            <a:endParaRPr lang="en-AU" sz="2800" dirty="0">
              <a:solidFill>
                <a:schemeClr val="tx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Things that are important to us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17646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Respect of Sites (Cultural and Environmental), Men and Women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7313" algn="l"/>
                <a:tab pos="45243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Opportunities for A</a:t>
            </a:r>
            <a:r>
              <a:rPr lang="en-AU" sz="2800" u="sng" dirty="0" smtClean="0">
                <a:solidFill>
                  <a:schemeClr val="tx2"/>
                </a:solidFill>
                <a:latin typeface="+mn-lt"/>
              </a:rPr>
              <a:t>n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angu employment, training, mentoring and work experience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7313" algn="l"/>
                <a:tab pos="45243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Lore and Culture training for the project team and contractors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7313" algn="l"/>
                <a:tab pos="45243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Road safety education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7313" algn="l"/>
                <a:tab pos="452438" algn="l"/>
              </a:tabLst>
            </a:pP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Making the road safer </a:t>
            </a: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96752"/>
            <a:ext cx="8748464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23528" y="404813"/>
            <a:ext cx="8425185" cy="5328443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What you will see in the coming months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17646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82550" lvl="1">
              <a:buClr>
                <a:schemeClr val="accent6">
                  <a:lumMod val="75000"/>
                </a:schemeClr>
              </a:buClr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992814" cy="720079"/>
          </a:xfrm>
        </p:spPr>
        <p:txBody>
          <a:bodyPr lIns="180000" tIns="180000" rIns="180000" bIns="180000"/>
          <a:lstStyle/>
          <a:p>
            <a:pPr eaLnBrk="1" hangingPunct="1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History</a:t>
            </a:r>
            <a:endParaRPr lang="en-AU" sz="4000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4032448"/>
          </a:xfrm>
        </p:spPr>
        <p:txBody>
          <a:bodyPr rtlCol="0">
            <a:normAutofit lnSpcReduction="10000"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sz="2800" dirty="0" smtClean="0">
                <a:solidFill>
                  <a:schemeClr val="tx2"/>
                </a:solidFill>
              </a:rPr>
              <a:t>A</a:t>
            </a:r>
            <a:r>
              <a:rPr lang="en-AU" sz="2800" u="sng" dirty="0" smtClean="0">
                <a:solidFill>
                  <a:schemeClr val="tx2"/>
                </a:solidFill>
              </a:rPr>
              <a:t>n</a:t>
            </a:r>
            <a:r>
              <a:rPr lang="en-AU" sz="2800" dirty="0" smtClean="0">
                <a:solidFill>
                  <a:schemeClr val="tx2"/>
                </a:solidFill>
              </a:rPr>
              <a:t>angu Pitjantjatjara </a:t>
            </a:r>
            <a:r>
              <a:rPr lang="en-AU" sz="2800" dirty="0" err="1" smtClean="0">
                <a:solidFill>
                  <a:schemeClr val="tx2"/>
                </a:solidFill>
              </a:rPr>
              <a:t>Yankunytjatjara</a:t>
            </a:r>
            <a:r>
              <a:rPr lang="en-AU" sz="2800" dirty="0" smtClean="0">
                <a:solidFill>
                  <a:schemeClr val="tx2"/>
                </a:solidFill>
              </a:rPr>
              <a:t> (</a:t>
            </a:r>
            <a:r>
              <a:rPr lang="en-AU" sz="2800" dirty="0" err="1" smtClean="0">
                <a:solidFill>
                  <a:schemeClr val="tx2"/>
                </a:solidFill>
              </a:rPr>
              <a:t>APY</a:t>
            </a:r>
            <a:r>
              <a:rPr lang="en-AU" sz="2800" dirty="0" smtClean="0">
                <a:solidFill>
                  <a:schemeClr val="tx2"/>
                </a:solidFill>
              </a:rPr>
              <a:t>) Lands has always had unsealed roads.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endParaRPr lang="en-AU" sz="1200" dirty="0" smtClean="0">
              <a:solidFill>
                <a:schemeClr val="tx2"/>
              </a:solidFill>
            </a:endParaRP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en-AU" sz="2800" dirty="0" smtClean="0">
                <a:solidFill>
                  <a:schemeClr val="tx2"/>
                </a:solidFill>
              </a:rPr>
              <a:t>There have been many calls for </a:t>
            </a:r>
            <a:r>
              <a:rPr lang="en-AU" sz="2800" dirty="0" err="1" smtClean="0">
                <a:solidFill>
                  <a:schemeClr val="tx2"/>
                </a:solidFill>
              </a:rPr>
              <a:t>APY</a:t>
            </a:r>
            <a:r>
              <a:rPr lang="en-AU" sz="2800" dirty="0" smtClean="0">
                <a:solidFill>
                  <a:schemeClr val="tx2"/>
                </a:solidFill>
              </a:rPr>
              <a:t> roads to be upgraded, from these sources: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dirty="0" smtClean="0">
                <a:solidFill>
                  <a:schemeClr val="tx2"/>
                </a:solidFill>
              </a:rPr>
              <a:t> A</a:t>
            </a:r>
            <a:r>
              <a:rPr lang="en-AU" u="sng" dirty="0" smtClean="0">
                <a:solidFill>
                  <a:schemeClr val="tx2"/>
                </a:solidFill>
              </a:rPr>
              <a:t>n</a:t>
            </a:r>
            <a:r>
              <a:rPr lang="en-AU" dirty="0" smtClean="0">
                <a:solidFill>
                  <a:schemeClr val="tx2"/>
                </a:solidFill>
              </a:rPr>
              <a:t>angu leaders and Communities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dirty="0" smtClean="0">
                <a:solidFill>
                  <a:schemeClr val="tx2"/>
                </a:solidFill>
              </a:rPr>
              <a:t> Community Plans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dirty="0" smtClean="0">
                <a:solidFill>
                  <a:schemeClr val="tx2"/>
                </a:solidFill>
              </a:rPr>
              <a:t> Study’s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dirty="0" smtClean="0">
                <a:solidFill>
                  <a:schemeClr val="tx2"/>
                </a:solidFill>
              </a:rPr>
              <a:t>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96752"/>
            <a:ext cx="8748464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23529" y="404813"/>
            <a:ext cx="4464496" cy="5328443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Project team identifiable branding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17646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82550" lvl="1">
              <a:buClr>
                <a:schemeClr val="accent6">
                  <a:lumMod val="75000"/>
                </a:schemeClr>
              </a:buClr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</p:txBody>
      </p:sp>
      <p:pic>
        <p:nvPicPr>
          <p:cNvPr id="1026" name="Picture 2" descr="C:\Users\glossopa\Desktop\Phone photos\231 photos\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4664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96752"/>
            <a:ext cx="8748464" cy="492941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23529" y="404813"/>
            <a:ext cx="3744415" cy="5328443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Audio Posters to be installed in Communities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17646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365125" lvl="1" indent="-365125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82550" lvl="1">
              <a:buClr>
                <a:schemeClr val="accent6">
                  <a:lumMod val="75000"/>
                </a:schemeClr>
              </a:buClr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</p:txBody>
      </p:sp>
      <p:pic>
        <p:nvPicPr>
          <p:cNvPr id="76802" name="Picture 2" descr="Project Community 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09803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Construction water storage 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75778" name="Picture 2" descr="C:\Users\glossopa\AppData\Local\Microsoft\Windows\Temporary Internet Files\Content.Outlook\P38BFJOF\DSCF4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7056784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Crushing plant established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8" name="Picture 7" descr="100_0246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196752"/>
            <a:ext cx="8069777" cy="4536504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Formation and sheeting</a:t>
            </a:r>
            <a:endParaRPr lang="en-AU" sz="4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52438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9" name="Picture 8" descr="mmp 21 5 a looking Sout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96752"/>
            <a:ext cx="7416824" cy="463588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n-lt"/>
              </a:rPr>
              <a:t>Maintenance </a:t>
            </a:r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grading will continue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9" name="Picture 8" descr="321402_2322033607754_37683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8064896" cy="4501532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96975"/>
            <a:ext cx="8748713" cy="4929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17646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82550" lvl="1">
              <a:buClr>
                <a:schemeClr val="accent6">
                  <a:lumMod val="75000"/>
                </a:schemeClr>
              </a:buClr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  <a:p>
            <a:pPr marL="8255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87313" algn="l"/>
              </a:tabLst>
            </a:pPr>
            <a:endParaRPr lang="en-AU" sz="2800" dirty="0" smtClean="0">
              <a:latin typeface="+mn-lt"/>
            </a:endParaRPr>
          </a:p>
        </p:txBody>
      </p:sp>
      <p:pic>
        <p:nvPicPr>
          <p:cNvPr id="7" name="14073_APY Lands Main Access Road Upgrade Project_Subtitl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324036"/>
            <a:ext cx="8064896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620688"/>
            <a:ext cx="7388082" cy="49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56490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solidFill>
                  <a:schemeClr val="tx2"/>
                </a:solidFill>
                <a:latin typeface="+mn-lt"/>
              </a:rPr>
              <a:t>QUESTIONS?</a:t>
            </a:r>
            <a:endParaRPr lang="en-AU" sz="54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7992814" cy="648071"/>
          </a:xfrm>
        </p:spPr>
        <p:txBody>
          <a:bodyPr lIns="180000" tIns="180000" rIns="180000" bIns="180000"/>
          <a:lstStyle/>
          <a:p>
            <a:pPr eaLnBrk="1" hangingPunct="1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Why is the upgrade necessary</a:t>
            </a:r>
            <a:endParaRPr lang="en-AU" sz="4000" dirty="0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24936" cy="4176464"/>
          </a:xfrm>
        </p:spPr>
        <p:txBody>
          <a:bodyPr rtlCol="0">
            <a:normAutofit fontScale="25000" lnSpcReduction="20000"/>
          </a:bodyPr>
          <a:lstStyle/>
          <a:p>
            <a:pPr marL="4763" indent="-4763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</a:pPr>
            <a:r>
              <a:rPr lang="en-AU" sz="11200" dirty="0" smtClean="0">
                <a:solidFill>
                  <a:schemeClr val="tx2"/>
                </a:solidFill>
              </a:rPr>
              <a:t>The need for road upgrades was formally identified through the Community Structure Plans for nine major </a:t>
            </a:r>
            <a:r>
              <a:rPr lang="en-AU" sz="11200" dirty="0" err="1" smtClean="0">
                <a:solidFill>
                  <a:schemeClr val="tx2"/>
                </a:solidFill>
              </a:rPr>
              <a:t>APY</a:t>
            </a:r>
            <a:r>
              <a:rPr lang="en-AU" sz="11200" dirty="0" smtClean="0">
                <a:solidFill>
                  <a:schemeClr val="tx2"/>
                </a:solidFill>
              </a:rPr>
              <a:t> communities.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endParaRPr lang="en-AU" sz="5600" dirty="0" smtClean="0">
              <a:solidFill>
                <a:schemeClr val="tx2"/>
              </a:solidFill>
            </a:endParaRPr>
          </a:p>
          <a:p>
            <a:pPr marL="360363" indent="-360363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60363" algn="l"/>
              </a:tabLst>
            </a:pPr>
            <a:r>
              <a:rPr lang="en-AU" sz="11200" dirty="0" smtClean="0">
                <a:solidFill>
                  <a:schemeClr val="tx2"/>
                </a:solidFill>
              </a:rPr>
              <a:t>The upgrade will:</a:t>
            </a:r>
          </a:p>
          <a:p>
            <a:pPr marL="817563" lvl="1" indent="-360363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11200" dirty="0" smtClean="0">
                <a:solidFill>
                  <a:schemeClr val="tx2"/>
                </a:solidFill>
              </a:rPr>
              <a:t>Improve road safety</a:t>
            </a:r>
          </a:p>
          <a:p>
            <a:pPr marL="817563" lvl="1" indent="-360363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11200" dirty="0" smtClean="0">
                <a:solidFill>
                  <a:schemeClr val="tx2"/>
                </a:solidFill>
              </a:rPr>
              <a:t>Improve accessibility to and between the </a:t>
            </a:r>
            <a:r>
              <a:rPr lang="en-AU" sz="11200" dirty="0" err="1" smtClean="0">
                <a:solidFill>
                  <a:schemeClr val="tx2"/>
                </a:solidFill>
              </a:rPr>
              <a:t>APY</a:t>
            </a:r>
            <a:r>
              <a:rPr lang="en-AU" sz="11200" dirty="0" smtClean="0">
                <a:solidFill>
                  <a:schemeClr val="tx2"/>
                </a:solidFill>
              </a:rPr>
              <a:t> Lands communities</a:t>
            </a:r>
          </a:p>
          <a:p>
            <a:pPr marL="817563" lvl="1" indent="-360363" algn="l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0363" algn="l"/>
              </a:tabLst>
            </a:pPr>
            <a:r>
              <a:rPr lang="en-AU" sz="11200" dirty="0" smtClean="0">
                <a:solidFill>
                  <a:schemeClr val="tx2"/>
                </a:solidFill>
              </a:rPr>
              <a:t>Improve emergency response to communities</a:t>
            </a:r>
          </a:p>
          <a:p>
            <a:pPr lvl="1"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AU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323528" y="188640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Funding</a:t>
            </a:r>
            <a:endParaRPr lang="en-AU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endParaRPr lang="en-AU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1403648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1196752"/>
            <a:ext cx="849694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1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The South Australia State Government prepared a bid to Infrastructure Australia to improve 210km of the main access road and 21km of community access roads in the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APY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Lands.</a:t>
            </a:r>
          </a:p>
          <a:p>
            <a:pPr marL="0" lvl="1">
              <a:buClr>
                <a:schemeClr val="accent6">
                  <a:lumMod val="75000"/>
                </a:schemeClr>
              </a:buClr>
              <a:tabLst>
                <a:tab pos="361950" algn="l"/>
              </a:tabLst>
            </a:pPr>
            <a:endParaRPr lang="en-AU" sz="1100" dirty="0" smtClean="0">
              <a:latin typeface="+mn-lt"/>
            </a:endParaRPr>
          </a:p>
          <a:p>
            <a:pPr marL="360363" lvl="1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en-AU" sz="2800" dirty="0" smtClean="0">
                <a:latin typeface="+mn-lt"/>
              </a:rPr>
              <a:t>	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The bid was developed through the collaboration of:</a:t>
            </a:r>
          </a:p>
          <a:p>
            <a:pPr marL="817563" lvl="2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112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Department of the Premier and Cabinet</a:t>
            </a:r>
          </a:p>
          <a:p>
            <a:pPr marL="817563" lvl="2" indent="-36036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Department for Manufacturing, Innovation, Trade, Resources and Energy</a:t>
            </a:r>
          </a:p>
          <a:p>
            <a:pPr marL="808038" lvl="1" indent="-35718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811213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	Department of Planning, Transport and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863947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Funding</a:t>
            </a:r>
            <a:endParaRPr lang="en-AU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buNone/>
              <a:tabLst>
                <a:tab pos="361950" algn="l"/>
              </a:tabLst>
            </a:pPr>
            <a:endParaRPr lang="en-AU" sz="3000" dirty="0" smtClean="0">
              <a:solidFill>
                <a:schemeClr val="tx2"/>
              </a:solidFill>
              <a:latin typeface="+mn-lt"/>
            </a:endParaRP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endParaRPr lang="en-AU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39552" y="1556792"/>
            <a:ext cx="82809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In December 2013 the Australian Government confirmed project funding on an 80:20 basis with the State Government over a five year period.</a:t>
            </a: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Australian Government 	$85 million</a:t>
            </a: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State Government   	$21.25 million</a:t>
            </a:r>
          </a:p>
          <a:p>
            <a:pPr marL="0"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  <a:tab pos="5111750" algn="l"/>
              </a:tabLst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2057400" lvl="4" indent="-2286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AU" sz="2000" dirty="0" smtClean="0">
              <a:solidFill>
                <a:srgbClr val="000000"/>
              </a:solidFill>
            </a:endParaRPr>
          </a:p>
          <a:p>
            <a:endParaRPr lang="en-AU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9552" y="5085184"/>
          <a:ext cx="799288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111750" algn="l"/>
                        </a:tabLst>
                        <a:defRPr/>
                      </a:pPr>
                      <a:r>
                        <a:rPr lang="en-AU" sz="2800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 project funding  	</a:t>
                      </a:r>
                      <a:r>
                        <a:rPr lang="en-AU" sz="2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$106.25 million</a:t>
                      </a:r>
                      <a:endParaRPr lang="en-AU" sz="28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503907"/>
          </a:xfrm>
          <a:prstGeom prst="rect">
            <a:avLst/>
          </a:prstGeom>
        </p:spPr>
        <p:txBody>
          <a:bodyPr lIns="180000" tIns="72000" rIns="72000" bIns="72000" anchor="ctr">
            <a:no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Locality Plan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836712"/>
            <a:ext cx="8353425" cy="4752527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8568952" cy="55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55600" algn="l"/>
              </a:tabLst>
            </a:pPr>
            <a:endParaRPr lang="en-AU" sz="3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" name="Picture 4" descr="APY lands 18th November 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620688"/>
            <a:ext cx="3978710" cy="525658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8" name="Picture 3" descr="Mimili - Indulkana 3rd March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20688"/>
            <a:ext cx="3960440" cy="525658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935955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>
              <a:tabLst>
                <a:tab pos="269875" algn="l"/>
              </a:tabLst>
            </a:pPr>
            <a:r>
              <a:rPr lang="en-AU" sz="3000" dirty="0" smtClean="0"/>
              <a:t>	</a:t>
            </a:r>
            <a:endParaRPr lang="en-AU" sz="3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" name="Picture 6" descr="Power point photos 0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7992888" cy="5196402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Benefits of upgraded roads</a:t>
            </a:r>
            <a:endParaRPr lang="en-AU" sz="40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484784"/>
            <a:ext cx="8353425" cy="4536504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What this means for people living on the </a:t>
            </a:r>
            <a:r>
              <a:rPr lang="en-AU" sz="2800" dirty="0" err="1" smtClean="0">
                <a:solidFill>
                  <a:schemeClr val="tx2"/>
                </a:solidFill>
                <a:latin typeface="+mn-lt"/>
              </a:rPr>
              <a:t>APY</a:t>
            </a: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Lands: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Less wear and tear on vehicles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Improved travel time between communities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 Less accidents and injury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AU" sz="2800" dirty="0" smtClean="0">
              <a:solidFill>
                <a:schemeClr val="tx2"/>
              </a:solidFill>
              <a:latin typeface="+mn-lt"/>
            </a:endParaRPr>
          </a:p>
          <a:p>
            <a:pPr marL="719138" lvl="1" indent="-277813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719138" algn="l"/>
              </a:tabLst>
            </a:pPr>
            <a:r>
              <a:rPr lang="en-AU" sz="2800" dirty="0" smtClean="0">
                <a:solidFill>
                  <a:schemeClr val="tx2"/>
                </a:solidFill>
                <a:latin typeface="+mn-lt"/>
              </a:rPr>
              <a:t>Store supplies are less likely to be impacted by road conditions</a:t>
            </a:r>
            <a:endParaRPr lang="en-AU" sz="2800" dirty="0">
              <a:solidFill>
                <a:schemeClr val="tx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TI_Corp_PPT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DPTI_Corp_PPT_template_4x3.pot</Template>
  <TotalTime>834</TotalTime>
  <Words>1028</Words>
  <Application>Microsoft Office PowerPoint</Application>
  <PresentationFormat>On-screen Show (4:3)</PresentationFormat>
  <Paragraphs>260</Paragraphs>
  <Slides>28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DPTI_Corp_PPT_template_4x3</vt:lpstr>
      <vt:lpstr>Custom Design</vt:lpstr>
      <vt:lpstr>Slide 1</vt:lpstr>
      <vt:lpstr>History</vt:lpstr>
      <vt:lpstr>Why is the upgrade necessary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DTEI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 slide</dc:title>
  <dc:creator>DTEI</dc:creator>
  <cp:lastModifiedBy>DTEI</cp:lastModifiedBy>
  <cp:revision>85</cp:revision>
  <dcterms:created xsi:type="dcterms:W3CDTF">2011-11-07T00:00:17Z</dcterms:created>
  <dcterms:modified xsi:type="dcterms:W3CDTF">2015-04-30T03:46:14Z</dcterms:modified>
</cp:coreProperties>
</file>