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72" r:id="rId4"/>
    <p:sldId id="271" r:id="rId5"/>
    <p:sldId id="273" r:id="rId6"/>
    <p:sldId id="269" r:id="rId7"/>
    <p:sldId id="270" r:id="rId8"/>
    <p:sldId id="275" r:id="rId9"/>
    <p:sldId id="274" r:id="rId10"/>
    <p:sldId id="277" r:id="rId11"/>
    <p:sldId id="278" r:id="rId12"/>
    <p:sldId id="276" r:id="rId13"/>
    <p:sldId id="279" r:id="rId14"/>
  </p:sldIdLst>
  <p:sldSz cx="9144000" cy="6858000" type="screen4x3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7" autoAdjust="0"/>
  </p:normalViewPr>
  <p:slideViewPr>
    <p:cSldViewPr snapToGrid="0" snapToObjects="1"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B3D85C-70B9-40F8-991E-0120744E392F}" type="datetimeFigureOut">
              <a:rPr lang="en-AU"/>
              <a:pPr/>
              <a:t>10/12/2015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33E8A8-AB98-479F-81CE-52D40C4B668A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For teachers instruction guide go to (website link)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Question on each slide will appear with each mouse click.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C21A51-EDEE-4121-A25C-F66BE605F8DE}" type="slidenum">
              <a:rPr lang="en-AU" altLang="en-US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altLang="en-US" smtClean="0"/>
              <a:t>Ask class if they have seen these signs outside their school or near another school. Follow with discussion on the purpose of a school zone.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D336A4-49D2-4700-9CDC-1465CA4D0F45}" type="slidenum">
              <a:rPr lang="en-AU" altLang="en-US"/>
              <a:pPr/>
              <a:t>10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en-US" smtClean="0"/>
              <a:t>Teacher notes</a:t>
            </a:r>
          </a:p>
          <a:p>
            <a:r>
              <a:rPr lang="en-US" altLang="en-US" smtClean="0"/>
              <a:t>Why have school zones? </a:t>
            </a:r>
            <a:r>
              <a:rPr lang="en-US" altLang="en-US" i="1" smtClean="0"/>
              <a:t>(Think about speed  and people’s safety)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Why is it important to think about the safety of </a:t>
            </a:r>
            <a:r>
              <a:rPr lang="en-US" altLang="en-US" u="sng" smtClean="0"/>
              <a:t>everybody </a:t>
            </a:r>
            <a:r>
              <a:rPr lang="en-US" altLang="en-US" smtClean="0"/>
              <a:t>when arriving at or leaving school? </a:t>
            </a:r>
            <a:r>
              <a:rPr lang="en-US" altLang="en-US" i="1" smtClean="0"/>
              <a:t>(Guide students to think about everyone’s right to be safe, regardless of their mode of transport - walking, riding or travelling by car) Probe students to consider how traffic laws reflect Australian values, such as respect and inclusion </a:t>
            </a:r>
            <a:endParaRPr lang="en-US" altLang="en-US" smtClean="0"/>
          </a:p>
          <a:p>
            <a:endParaRPr lang="en-AU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11EB2F-4151-4295-A58C-7994A642D82D}" type="slidenum">
              <a:rPr lang="en-AU" altLang="en-US"/>
              <a:pPr/>
              <a:t>11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en-US" smtClean="0"/>
              <a:t>Teacher notes</a:t>
            </a:r>
          </a:p>
          <a:p>
            <a:r>
              <a:rPr lang="en-US" altLang="en-US" smtClean="0"/>
              <a:t>Extension idea - Consider how the students could take a leadership role in raising awareness about the school zone and promote safer driver and pedestrian behavior at drop off and pick up time.</a:t>
            </a:r>
            <a:endParaRPr lang="en-AU" altLang="en-US" smtClean="0"/>
          </a:p>
          <a:p>
            <a:endParaRPr lang="en-AU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77669-EE72-45BC-A42B-9F808BD69B87}" type="slidenum">
              <a:rPr lang="en-AU" altLang="en-US"/>
              <a:pPr/>
              <a:t>12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A56F8-84FE-47C5-A4A2-E0B5120DDCA1}" type="slidenum">
              <a:rPr lang="en-AU" altLang="en-US"/>
              <a:pPr/>
              <a:t>13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Record examples of behaviors as a class, students to record in their SLJ what they will focus on doing to demonstrate responsible behaviors. </a:t>
            </a:r>
            <a:endParaRPr lang="en-AU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9A148-5E90-4519-9C5E-25F451FED79D}" type="slidenum">
              <a:rPr lang="en-AU" altLang="en-US"/>
              <a:pPr/>
              <a:t>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en-US" smtClean="0"/>
              <a:t>Discuss how following the</a:t>
            </a:r>
            <a:r>
              <a:rPr lang="en-US" altLang="en-US" b="1" i="1" smtClean="0"/>
              <a:t> Way2Go Bike Ed</a:t>
            </a:r>
            <a:r>
              <a:rPr lang="en-US" altLang="en-US" smtClean="0"/>
              <a:t> rules helps keep them safe and makes the sessions enjoyable for everyone.</a:t>
            </a:r>
            <a:r>
              <a:rPr lang="en-US" altLang="en-US" i="1" smtClean="0"/>
              <a:t>  </a:t>
            </a:r>
            <a:r>
              <a:rPr lang="en-US" altLang="en-US" smtClean="0"/>
              <a:t>Pose a problem by asking question on PPT. </a:t>
            </a:r>
          </a:p>
          <a:p>
            <a:endParaRPr lang="en-US" altLang="en-US" smtClean="0"/>
          </a:p>
          <a:p>
            <a:r>
              <a:rPr lang="en-US" altLang="en-US" i="1" smtClean="0"/>
              <a:t>Allow this step to set the scene for why we have laws by pausing to create an atmosphere of intrigue, rather than telling student the answer.</a:t>
            </a:r>
            <a:endParaRPr lang="en-AU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93B97-A7CC-4A5B-B59A-752FA17AD446}" type="slidenum">
              <a:rPr lang="en-AU" altLang="en-US"/>
              <a:pPr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altLang="en-US" smtClean="0"/>
              <a:t>Explain what a traffic law is and why we have them.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5D809-117E-4D70-ADF0-8EA26264D615}" type="slidenum">
              <a:rPr lang="en-AU" altLang="en-US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altLang="en-US" smtClean="0"/>
              <a:t>Discuss laws that images represent before having students imagine life without traffic laws</a:t>
            </a:r>
          </a:p>
          <a:p>
            <a:r>
              <a:rPr lang="en-AU" altLang="en-US" smtClean="0"/>
              <a:t>(Compulsory use of a helmet on public roads, following speed limits, traffic signals and signage etc)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A234A-48C8-4A25-A38F-2DAEC915591A}" type="slidenum">
              <a:rPr lang="en-AU" altLang="en-US"/>
              <a:pPr/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Teacher notes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See instruction guide for table of information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74254-E462-4647-8190-E5A84C66D990}" type="slidenum">
              <a:rPr lang="en-AU" altLang="en-US"/>
              <a:pPr/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B42119-946A-420E-8D28-0B2DFA7AF747}" type="slidenum">
              <a:rPr lang="en-AU" altLang="en-US"/>
              <a:pPr/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altLang="en-US" smtClean="0"/>
              <a:t>Students who finish earlier to complete pg 24-25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4E885E-0CB4-4B8B-8967-7CEF3136117E}" type="slidenum">
              <a:rPr lang="en-AU" altLang="en-US"/>
              <a:pPr/>
              <a:t>8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altLang="en-US" smtClean="0"/>
              <a:t>Early finishers continued… </a:t>
            </a:r>
          </a:p>
          <a:p>
            <a:endParaRPr lang="en-AU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C09ACA-3EFC-4CAA-B2D1-A75861F40EFE}" type="slidenum">
              <a:rPr lang="en-AU" altLang="en-US"/>
              <a:pPr/>
              <a:t>9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5C794-6012-4828-8AA0-09769265DC69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16A4-6289-4727-9AD4-6F327C8D8B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30" y="1521128"/>
            <a:ext cx="8061740" cy="3960000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CC7B7-E9C8-4453-BEA6-9BEA0B3C4AC6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FAC4-1673-4D14-8E7B-ABE0638E87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1130" y="1521128"/>
            <a:ext cx="806174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DB444-B57E-47AB-AB63-9F1EE8189A71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960A1-479D-42C4-9D80-77B88037ED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30" y="540000"/>
            <a:ext cx="8061740" cy="44673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F6657-257F-4DBB-B797-EB9B9938D533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9165B-D342-4669-BB1D-F73D9CB197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30" y="540000"/>
            <a:ext cx="8061740" cy="44673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D5BB97-98A5-4869-9C17-DE41334CF7BA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2D86-F50E-4776-A19A-22A1E94817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1338" y="274638"/>
            <a:ext cx="80613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1338" y="1520825"/>
            <a:ext cx="806132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50E5BF6-75D6-4510-AFB7-1F51903F860F}" type="datetimeFigureOut">
              <a:rPr lang="en-US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91303E-8923-4355-9FCB-E1BCC9852F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11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41338" y="1268413"/>
            <a:ext cx="8061325" cy="4468812"/>
          </a:xfrm>
        </p:spPr>
        <p:txBody>
          <a:bodyPr/>
          <a:lstStyle/>
          <a:p>
            <a:pPr algn="ctr" eaLnBrk="1" hangingPunct="1"/>
            <a:r>
              <a:rPr lang="en-US" altLang="en-US" sz="8000" b="1" smtClean="0">
                <a:latin typeface="Arial" charset="0"/>
                <a:cs typeface="Arial" charset="0"/>
              </a:rPr>
              <a:t>Rules </a:t>
            </a:r>
          </a:p>
          <a:p>
            <a:pPr algn="ctr" eaLnBrk="1" hangingPunct="1"/>
            <a:r>
              <a:rPr lang="en-US" altLang="en-US" sz="8000" b="1" smtClean="0">
                <a:latin typeface="Arial" charset="0"/>
                <a:cs typeface="Arial" charset="0"/>
              </a:rPr>
              <a:t>&amp; Laws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1168400"/>
            <a:ext cx="4278313" cy="3352800"/>
          </a:xfrm>
        </p:spPr>
        <p:txBody>
          <a:bodyPr/>
          <a:lstStyle/>
          <a:p>
            <a:r>
              <a:rPr lang="en-AU" sz="3600" b="0" smtClean="0">
                <a:latin typeface="Arial" charset="0"/>
                <a:cs typeface="Arial" charset="0"/>
              </a:rPr>
              <a:t>What is the purpose of a school zone?</a:t>
            </a:r>
            <a:r>
              <a:rPr lang="en-AU" sz="3200" b="0" smtClean="0">
                <a:latin typeface="Arial" charset="0"/>
                <a:cs typeface="Arial" charset="0"/>
              </a:rPr>
              <a:t/>
            </a:r>
            <a:br>
              <a:rPr lang="en-AU" sz="3200" b="0" smtClean="0">
                <a:latin typeface="Arial" charset="0"/>
                <a:cs typeface="Arial" charset="0"/>
              </a:rPr>
            </a:br>
            <a:r>
              <a:rPr lang="en-AU" sz="3200" b="0" smtClean="0">
                <a:latin typeface="Arial" charset="0"/>
                <a:cs typeface="Arial" charset="0"/>
              </a:rPr>
              <a:t/>
            </a:r>
            <a:br>
              <a:rPr lang="en-AU" sz="3200" b="0" smtClean="0">
                <a:latin typeface="Arial" charset="0"/>
                <a:cs typeface="Arial" charset="0"/>
              </a:rPr>
            </a:br>
            <a:r>
              <a:rPr lang="en-US" sz="2400" b="0" i="1" smtClean="0">
                <a:solidFill>
                  <a:srgbClr val="BFBFBF"/>
                </a:solidFill>
              </a:rPr>
              <a:t>(What does the sign aim to get people to do and think about?)</a:t>
            </a:r>
            <a:r>
              <a:rPr lang="en-AU" sz="2400" b="0" smtClean="0">
                <a:latin typeface="Arial" charset="0"/>
                <a:cs typeface="Arial" charset="0"/>
              </a:rPr>
              <a:t/>
            </a:r>
            <a:br>
              <a:rPr lang="en-AU" sz="2400" b="0" smtClean="0">
                <a:latin typeface="Arial" charset="0"/>
                <a:cs typeface="Arial" charset="0"/>
              </a:rPr>
            </a:br>
            <a:r>
              <a:rPr lang="en-AU" sz="3200" b="0" smtClean="0">
                <a:latin typeface="Arial" charset="0"/>
                <a:cs typeface="Arial" charset="0"/>
              </a:rPr>
              <a:t/>
            </a:r>
            <a:br>
              <a:rPr lang="en-AU" sz="3200" b="0" smtClean="0">
                <a:latin typeface="Arial" charset="0"/>
                <a:cs typeface="Arial" charset="0"/>
              </a:rPr>
            </a:br>
            <a:endParaRPr lang="en-AU" sz="3200" b="0" smtClean="0">
              <a:latin typeface="Arial" charset="0"/>
              <a:cs typeface="Arial" charset="0"/>
            </a:endParaRP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9889" t="17780" r="54532" b="57852"/>
          <a:stretch>
            <a:fillRect/>
          </a:stretch>
        </p:blipFill>
        <p:spPr>
          <a:xfrm>
            <a:off x="274638" y="325438"/>
            <a:ext cx="4164012" cy="52117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41338" y="1520825"/>
            <a:ext cx="8061325" cy="3960813"/>
          </a:xfrm>
        </p:spPr>
        <p:txBody>
          <a:bodyPr/>
          <a:lstStyle/>
          <a:p>
            <a:r>
              <a:rPr lang="en-AU" altLang="en-US" smtClean="0">
                <a:latin typeface="Arial" charset="0"/>
                <a:cs typeface="Arial" charset="0"/>
              </a:rPr>
              <a:t>Why have a school zone?</a:t>
            </a:r>
            <a:br>
              <a:rPr lang="en-AU" altLang="en-US" smtClean="0">
                <a:latin typeface="Arial" charset="0"/>
                <a:cs typeface="Arial" charset="0"/>
              </a:rPr>
            </a:br>
            <a:r>
              <a:rPr lang="en-AU" altLang="en-US" smtClean="0">
                <a:latin typeface="Arial" charset="0"/>
                <a:cs typeface="Arial" charset="0"/>
              </a:rPr>
              <a:t/>
            </a:r>
            <a:br>
              <a:rPr lang="en-AU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Why is it important to think about the safety of </a:t>
            </a:r>
            <a:r>
              <a:rPr lang="en-US" altLang="en-US" u="sng" smtClean="0">
                <a:latin typeface="Arial" charset="0"/>
                <a:cs typeface="Arial" charset="0"/>
              </a:rPr>
              <a:t>everybody </a:t>
            </a:r>
            <a:r>
              <a:rPr lang="en-US" altLang="en-US" smtClean="0">
                <a:latin typeface="Arial" charset="0"/>
                <a:cs typeface="Arial" charset="0"/>
              </a:rPr>
              <a:t>when arriving at or leaving school?</a:t>
            </a:r>
            <a:br>
              <a:rPr lang="en-US" altLang="en-US" smtClean="0">
                <a:latin typeface="Arial" charset="0"/>
                <a:cs typeface="Arial" charset="0"/>
              </a:rPr>
            </a:br>
            <a:endParaRPr lang="en-AU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34" t="8801" r="1776" b="449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53806" t="38007" r="2605" b="9731"/>
          <a:stretch>
            <a:fillRect/>
          </a:stretch>
        </p:blipFill>
        <p:spPr>
          <a:xfrm>
            <a:off x="885825" y="173038"/>
            <a:ext cx="5849938" cy="5611812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992313" y="2908300"/>
            <a:ext cx="3921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 sz="2400"/>
              <a:t>No bicycles in this area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992313" y="3952875"/>
            <a:ext cx="616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 sz="2400"/>
              <a:t>Area, path or lane for bicycle only 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992313" y="5002213"/>
            <a:ext cx="6634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 sz="2400"/>
              <a:t>Shared use path for pedestrians and bike riders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1992313" y="1852613"/>
            <a:ext cx="6034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 sz="2400"/>
              <a:t>Slow down and give way to traffic if present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992313" y="808038"/>
            <a:ext cx="3921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 sz="2400"/>
              <a:t> Come to a complete stop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latin typeface="Arial" charset="0"/>
                <a:cs typeface="Arial" charset="0"/>
              </a:rPr>
              <a:t>Behaviours that show…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1338" y="1520825"/>
          <a:ext cx="8061325" cy="1279992"/>
        </p:xfrm>
        <a:graphic>
          <a:graphicData uri="http://schemas.openxmlformats.org/drawingml/2006/table">
            <a:tbl>
              <a:tblPr/>
              <a:tblGrid>
                <a:gridCol w="2687637"/>
                <a:gridCol w="2686050"/>
                <a:gridCol w="2687638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RESPECT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3B8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CARE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EFFORT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876300" y="647700"/>
            <a:ext cx="8061325" cy="3959225"/>
          </a:xfrm>
        </p:spPr>
        <p:txBody>
          <a:bodyPr/>
          <a:lstStyle/>
          <a:p>
            <a:r>
              <a:rPr lang="en-US" altLang="en-US" sz="4400" i="1" smtClean="0">
                <a:latin typeface="Arial" charset="0"/>
                <a:cs typeface="Arial" charset="0"/>
              </a:rPr>
              <a:t>But what about when we are out on the road in traffic with people who aren’t from our school… how do they know what to do?</a:t>
            </a:r>
            <a:endParaRPr lang="en-AU" altLang="en-US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754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/>
          <a:srcRect l="12784" t="5951" r="5115" b="5792"/>
          <a:stretch>
            <a:fillRect/>
          </a:stretch>
        </p:blipFill>
        <p:spPr bwMode="auto">
          <a:xfrm>
            <a:off x="5838825" y="384175"/>
            <a:ext cx="30035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41338" y="274638"/>
            <a:ext cx="8061325" cy="1171575"/>
          </a:xfrm>
        </p:spPr>
        <p:txBody>
          <a:bodyPr/>
          <a:lstStyle/>
          <a:p>
            <a:r>
              <a:rPr lang="en-AU" altLang="en-US" sz="4400" smtClean="0">
                <a:latin typeface="Arial" charset="0"/>
                <a:cs typeface="Arial" charset="0"/>
              </a:rPr>
              <a:t>think – pair - share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82575" y="1039813"/>
            <a:ext cx="5141913" cy="47529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Imagine life without traffic </a:t>
            </a:r>
          </a:p>
          <a:p>
            <a:pPr marL="0" indent="0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laws… </a:t>
            </a: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What would </a:t>
            </a:r>
          </a:p>
          <a:p>
            <a:pPr marL="0" indent="0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everyday </a:t>
            </a:r>
          </a:p>
          <a:p>
            <a:pPr marL="0" indent="0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travel be like?</a:t>
            </a: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4"/>
          <a:srcRect l="20940" t="16846" r="15822" b="16277"/>
          <a:stretch>
            <a:fillRect/>
          </a:stretch>
        </p:blipFill>
        <p:spPr bwMode="auto">
          <a:xfrm rot="-436323">
            <a:off x="3503613" y="2346325"/>
            <a:ext cx="320833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Image result for traffic lights"/>
          <p:cNvPicPr>
            <a:picLocks noChangeAspect="1" noChangeArrowheads="1"/>
          </p:cNvPicPr>
          <p:nvPr/>
        </p:nvPicPr>
        <p:blipFill>
          <a:blip r:embed="rId5"/>
          <a:srcRect l="7654" t="4472" b="5499"/>
          <a:stretch>
            <a:fillRect/>
          </a:stretch>
        </p:blipFill>
        <p:spPr bwMode="auto">
          <a:xfrm rot="602944">
            <a:off x="6327775" y="2481263"/>
            <a:ext cx="2305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Content Placeholder 3"/>
          <p:cNvPicPr>
            <a:picLocks noChangeAspect="1"/>
          </p:cNvPicPr>
          <p:nvPr/>
        </p:nvPicPr>
        <p:blipFill>
          <a:blip r:embed="rId6"/>
          <a:srcRect l="61140" t="19582" b="49724"/>
          <a:stretch>
            <a:fillRect/>
          </a:stretch>
        </p:blipFill>
        <p:spPr bwMode="auto">
          <a:xfrm>
            <a:off x="4748213" y="3684588"/>
            <a:ext cx="21653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smtClean="0">
                <a:latin typeface="Arial" charset="0"/>
                <a:cs typeface="Arial" charset="0"/>
              </a:rPr>
              <a:t>The difference between rules and laws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41338" y="1347788"/>
          <a:ext cx="8061325" cy="4029089"/>
        </p:xfrm>
        <a:graphic>
          <a:graphicData uri="http://schemas.openxmlformats.org/drawingml/2006/table">
            <a:tbl>
              <a:tblPr/>
              <a:tblGrid>
                <a:gridCol w="4030662"/>
                <a:gridCol w="40306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Way2Go Bike Ed rules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Traffic laws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600" y="2846388"/>
            <a:ext cx="4003675" cy="23558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 sz="3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 l="85" t="8630" r="1563" b="4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339" t="8545" r="1570" b="449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2413" y="660400"/>
            <a:ext cx="3857625" cy="4887913"/>
          </a:xfrm>
        </p:spPr>
        <p:txBody>
          <a:bodyPr/>
          <a:lstStyle/>
          <a:p>
            <a:r>
              <a:rPr lang="en-AU" altLang="en-US" sz="4000" smtClean="0">
                <a:latin typeface="Arial" charset="0"/>
                <a:cs typeface="Arial" charset="0"/>
              </a:rPr>
              <a:t>Think about…</a:t>
            </a:r>
            <a:r>
              <a:rPr lang="en-AU" altLang="en-US" smtClean="0"/>
              <a:t/>
            </a:r>
            <a:br>
              <a:rPr lang="en-AU" altLang="en-US" smtClean="0"/>
            </a:br>
            <a:r>
              <a:rPr lang="en-AU" altLang="en-US" smtClean="0"/>
              <a:t/>
            </a:r>
            <a:br>
              <a:rPr lang="en-AU" altLang="en-US" smtClean="0"/>
            </a:br>
            <a:r>
              <a:rPr lang="en-AU" altLang="en-US" sz="2800" b="0" smtClean="0">
                <a:latin typeface="Arial" charset="0"/>
                <a:cs typeface="Arial" charset="0"/>
              </a:rPr>
              <a:t>Parts of a bike</a:t>
            </a:r>
            <a:br>
              <a:rPr lang="en-AU" altLang="en-US" sz="2800" b="0" smtClean="0">
                <a:latin typeface="Arial" charset="0"/>
                <a:cs typeface="Arial" charset="0"/>
              </a:rPr>
            </a:br>
            <a:r>
              <a:rPr lang="en-AU" altLang="en-US" sz="2800" b="0" smtClean="0">
                <a:latin typeface="Arial" charset="0"/>
                <a:cs typeface="Arial" charset="0"/>
              </a:rPr>
              <a:t/>
            </a:r>
            <a:br>
              <a:rPr lang="en-AU" altLang="en-US" sz="2800" b="0" smtClean="0">
                <a:latin typeface="Arial" charset="0"/>
                <a:cs typeface="Arial" charset="0"/>
              </a:rPr>
            </a:br>
            <a:r>
              <a:rPr lang="en-AU" altLang="en-US" sz="2800" b="0" smtClean="0">
                <a:latin typeface="Arial" charset="0"/>
                <a:cs typeface="Arial" charset="0"/>
              </a:rPr>
              <a:t>Verbs and adverbs that describe </a:t>
            </a:r>
            <a:r>
              <a:rPr lang="en-AU" altLang="en-US" sz="2800" b="0" i="1" smtClean="0">
                <a:latin typeface="Arial" charset="0"/>
                <a:cs typeface="Arial" charset="0"/>
              </a:rPr>
              <a:t>how </a:t>
            </a:r>
            <a:r>
              <a:rPr lang="en-AU" altLang="en-US" sz="2800" b="0" smtClean="0">
                <a:latin typeface="Arial" charset="0"/>
                <a:cs typeface="Arial" charset="0"/>
              </a:rPr>
              <a:t>to do the action</a:t>
            </a:r>
            <a:r>
              <a:rPr lang="en-AU" altLang="en-US" smtClean="0"/>
              <a:t/>
            </a:r>
            <a:br>
              <a:rPr lang="en-AU" altLang="en-US" smtClean="0"/>
            </a:br>
            <a:r>
              <a:rPr lang="en-AU" altLang="en-US" smtClean="0"/>
              <a:t/>
            </a:r>
            <a:br>
              <a:rPr lang="en-AU" altLang="en-US" smtClean="0"/>
            </a:br>
            <a:r>
              <a:rPr lang="en-AU" altLang="en-US" smtClean="0"/>
              <a:t> 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49179" t="8801" r="1570" b="4497"/>
          <a:stretch>
            <a:fillRect/>
          </a:stretch>
        </p:blipFill>
        <p:spPr>
          <a:xfrm>
            <a:off x="4826000" y="0"/>
            <a:ext cx="4318000" cy="60817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325</Words>
  <Application>Microsoft Office PowerPoint</Application>
  <PresentationFormat>On-screen Show (4:3)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Behaviours that show…</vt:lpstr>
      <vt:lpstr>Slide 3</vt:lpstr>
      <vt:lpstr>Slide 4</vt:lpstr>
      <vt:lpstr>think – pair - share</vt:lpstr>
      <vt:lpstr>The difference between rules and laws</vt:lpstr>
      <vt:lpstr>Slide 7</vt:lpstr>
      <vt:lpstr>Slide 8</vt:lpstr>
      <vt:lpstr>Think about…  Parts of a bike  Verbs and adverbs that describe how to do the action   </vt:lpstr>
      <vt:lpstr>What is the purpose of a school zone?  (What does the sign aim to get people to do and think about?)  </vt:lpstr>
      <vt:lpstr>Slide 11</vt:lpstr>
      <vt:lpstr>Slide 12</vt:lpstr>
      <vt:lpstr>Slide 13</vt:lpstr>
    </vt:vector>
  </TitlesOfParts>
  <Company>Planning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Tatrai</dc:creator>
  <cp:lastModifiedBy>DTEI</cp:lastModifiedBy>
  <cp:revision>122</cp:revision>
  <cp:lastPrinted>2015-11-26T23:24:16Z</cp:lastPrinted>
  <dcterms:created xsi:type="dcterms:W3CDTF">2015-10-06T23:49:25Z</dcterms:created>
  <dcterms:modified xsi:type="dcterms:W3CDTF">2015-12-10T00:05:55Z</dcterms:modified>
</cp:coreProperties>
</file>