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8" r:id="rId2"/>
    <p:sldId id="361" r:id="rId3"/>
    <p:sldId id="378" r:id="rId4"/>
    <p:sldId id="338" r:id="rId5"/>
    <p:sldId id="407" r:id="rId6"/>
    <p:sldId id="406" r:id="rId7"/>
    <p:sldId id="302" r:id="rId8"/>
    <p:sldId id="379" r:id="rId9"/>
    <p:sldId id="380" r:id="rId10"/>
    <p:sldId id="350" r:id="rId11"/>
    <p:sldId id="405" r:id="rId12"/>
    <p:sldId id="411" r:id="rId13"/>
    <p:sldId id="410" r:id="rId1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05FB"/>
    <a:srgbClr val="8CF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76781" autoAdjust="0"/>
  </p:normalViewPr>
  <p:slideViewPr>
    <p:cSldViewPr>
      <p:cViewPr>
        <p:scale>
          <a:sx n="66" d="100"/>
          <a:sy n="66" d="100"/>
        </p:scale>
        <p:origin x="-102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9ADA0-5E4F-4345-A264-ECD6B7BC258D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86BB-E8F8-4EDC-B656-CC49118BC90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312" tIns="45657" rIns="91312" bIns="45657" rtlCol="0"/>
          <a:lstStyle>
            <a:lvl1pPr algn="r">
              <a:defRPr sz="1200"/>
            </a:lvl1pPr>
          </a:lstStyle>
          <a:p>
            <a:fld id="{0F4C0C35-606A-4F73-9DFC-C3B1EC03FB0F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7" rIns="91312" bIns="45657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2" tIns="45657" rIns="91312" bIns="4565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1312" tIns="45657" rIns="91312" bIns="45657" rtlCol="0" anchor="b"/>
          <a:lstStyle>
            <a:lvl1pPr algn="r">
              <a:defRPr sz="1200"/>
            </a:lvl1pPr>
          </a:lstStyle>
          <a:p>
            <a:fld id="{6E8AE188-4965-477F-8980-B845511DE28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err="1" smtClean="0"/>
              <a:t>Nyurampa</a:t>
            </a:r>
            <a:r>
              <a:rPr lang="en-AU" dirty="0" smtClean="0"/>
              <a:t> Iwara – Your Road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BCC06-322D-44A6-8441-A9C2137212B4}" type="slidenum">
              <a:rPr lang="en-AU" smtClean="0"/>
              <a:pPr/>
              <a:t>1</a:t>
            </a:fld>
            <a:endParaRPr lang="en-A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dirty="0" smtClean="0"/>
              <a:t> 	Manage community issues associated with construction to allow works to continue on time and on budget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dirty="0" smtClean="0"/>
              <a:t>	Implement a proactive media venture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dirty="0" smtClean="0"/>
              <a:t>	Maintain a professional working relationship with statutory authorities, council, agencies and other stakeholders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10</a:t>
            </a:fld>
            <a:endParaRPr lang="en-A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Wingdings" pitchFamily="2" charset="2"/>
              <a:buNone/>
            </a:pPr>
            <a:r>
              <a:rPr lang="en-AU" b="1" baseline="0" dirty="0" smtClean="0"/>
              <a:t>Regional Partnership Agreement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AU" baseline="0" dirty="0" smtClean="0"/>
              <a:t>Agree to project plan, process and outcomes by all three partners in this agreement which are: APY, State and Commonwealth Government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AU" baseline="0" dirty="0" smtClean="0"/>
              <a:t>RPA Working Group established to develop a schedule to define how the project can contribute to the priorities and socio-economic objectives outlined within the agreement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1" baseline="0" dirty="0" smtClean="0"/>
              <a:t>Engagement and Consultations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Identify: Who are the key people and groups that need to be involved. What role do the key people and groups play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Connect and Share: Develop a communication plan to share and receive information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A comprehensive community engagement plan is required to ensure that Anangu: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AU" b="0" baseline="0" dirty="0" smtClean="0"/>
              <a:t>Are provided information so they understand the road project and associated works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AU" b="0" baseline="0" dirty="0" smtClean="0"/>
              <a:t>Have their concerns listened to, issues understood and taken into consideration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AU" b="0" baseline="0" dirty="0" smtClean="0"/>
              <a:t>Can express their views and concerns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1" baseline="0" dirty="0" smtClean="0"/>
              <a:t>Anangu Training and Employment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Develop opportunity for ongoing training and employment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1" baseline="0" dirty="0" smtClean="0"/>
              <a:t>Project Reference Group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A proposal that a Project Reference Group be set up to support the project with representatives from APY Board, Community Councils, DPTI, PMC, DSD-AAR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1" baseline="0" dirty="0" smtClean="0"/>
              <a:t>Lore &amp; Culture Training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Lore &amp; Culture Awareness Program for the Project Team</a:t>
            </a:r>
          </a:p>
          <a:p>
            <a:pPr marL="228600" indent="-228600">
              <a:buFont typeface="Arial" pitchFamily="34" charset="0"/>
              <a:buNone/>
            </a:pPr>
            <a:r>
              <a:rPr lang="en-AU" b="0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dirty="0" smtClean="0"/>
              <a:t> Proposed</a:t>
            </a:r>
            <a:r>
              <a:rPr lang="en-AU" baseline="0" dirty="0" smtClean="0"/>
              <a:t> Facilitator (Ian Dixon)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baseline="0" dirty="0" smtClean="0"/>
              <a:t>Date (Wednesday 27 August)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baseline="0" dirty="0" smtClean="0"/>
              <a:t>Location (Alice Springs)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baseline="0" dirty="0" smtClean="0"/>
              <a:t>Travel Arrangements (APY and DPTI Administration – Funded by the department)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r>
              <a:rPr lang="en-AU" baseline="0" dirty="0" smtClean="0"/>
              <a:t>Sitting Fees (Purchase Order)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42" algn="l"/>
              </a:tabLs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12</a:t>
            </a:fld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Consent – Signing of agreed</a:t>
            </a:r>
            <a:r>
              <a:rPr lang="en-AU" baseline="0" dirty="0" smtClean="0"/>
              <a:t> route as per project plan (copy for each party)</a:t>
            </a:r>
          </a:p>
          <a:p>
            <a:r>
              <a:rPr lang="en-AU" baseline="0" dirty="0" smtClean="0"/>
              <a:t>Will allow critical activities to commence such as survey, detailed land survey as well as aerial survey</a:t>
            </a:r>
          </a:p>
          <a:p>
            <a:r>
              <a:rPr lang="en-AU" baseline="0" dirty="0" smtClean="0"/>
              <a:t>Start talking to Communities about the project – </a:t>
            </a:r>
            <a:r>
              <a:rPr lang="en-AU" baseline="0" dirty="0" err="1" smtClean="0"/>
              <a:t>Pukatja</a:t>
            </a:r>
            <a:r>
              <a:rPr lang="en-AU" baseline="0" dirty="0" smtClean="0"/>
              <a:t> and </a:t>
            </a:r>
            <a:r>
              <a:rPr lang="en-AU" baseline="0" dirty="0" err="1" smtClean="0"/>
              <a:t>Umuwa</a:t>
            </a:r>
            <a:r>
              <a:rPr lang="en-AU" baseline="0" dirty="0" smtClean="0"/>
              <a:t>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2</a:t>
            </a:fld>
            <a:endParaRPr lang="en-A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3</a:t>
            </a:fld>
            <a:endParaRPr lang="en-A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Upgrade</a:t>
            </a:r>
            <a:r>
              <a:rPr lang="en-AU" baseline="0" dirty="0" smtClean="0"/>
              <a:t> of current Main Access Road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A total of 210kms of main road and approximately 30kms community &amp; airstrip access roads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7</a:t>
            </a:fld>
            <a:endParaRPr lang="en-A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Proposed</a:t>
            </a:r>
            <a:r>
              <a:rPr lang="en-AU" baseline="0" dirty="0" smtClean="0"/>
              <a:t> Alternative Route as presented by APY Staff and Board Member to DPTI (Barry Lewis)</a:t>
            </a:r>
          </a:p>
          <a:p>
            <a:pPr>
              <a:buFont typeface="Arial" pitchFamily="34" charset="0"/>
              <a:buNone/>
            </a:pPr>
            <a:r>
              <a:rPr lang="en-AU" baseline="0" dirty="0" smtClean="0"/>
              <a:t>(Bernard Singer – Chairman, Rex Tjami Director of Administration and Gary McWilliams – Mining Tenement Officer)</a:t>
            </a:r>
          </a:p>
          <a:p>
            <a:pPr>
              <a:buFont typeface="Arial" pitchFamily="34" charset="0"/>
              <a:buNone/>
            </a:pPr>
            <a:endParaRPr lang="en-AU" baseline="0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Estimated 241kms, no community access roads</a:t>
            </a:r>
          </a:p>
          <a:p>
            <a:pPr>
              <a:buFont typeface="Arial" pitchFamily="34" charset="0"/>
              <a:buNone/>
            </a:pPr>
            <a:endParaRPr lang="en-AU" baseline="0" dirty="0" smtClean="0"/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Vegetation Clearance Approximately 4.82km2 </a:t>
            </a:r>
          </a:p>
          <a:p>
            <a:endParaRPr lang="en-AU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8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AU" dirty="0" smtClean="0"/>
              <a:t> No additional</a:t>
            </a:r>
            <a:r>
              <a:rPr lang="en-AU" baseline="0" dirty="0" smtClean="0"/>
              <a:t> funding for alternative route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 Funding runs out mid project</a:t>
            </a:r>
          </a:p>
          <a:p>
            <a:pPr>
              <a:buFont typeface="Arial" pitchFamily="34" charset="0"/>
              <a:buChar char="•"/>
            </a:pPr>
            <a:r>
              <a:rPr lang="en-AU" baseline="0" dirty="0" smtClean="0"/>
              <a:t>This road needs to cater for all communities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E188-4965-477F-8980-B845511DE28C}" type="slidenum">
              <a:rPr lang="en-AU" smtClean="0"/>
              <a:pPr/>
              <a:t>9</a:t>
            </a:fld>
            <a:endParaRPr lang="en-A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B912E-59C8-4337-ABB3-45DB4C879EB6}" type="datetimeFigureOut">
              <a:rPr lang="en-AU" smtClean="0"/>
              <a:pPr/>
              <a:t>12/08/2014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0E53-83F1-49AC-9926-C47086069F2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132_DPTI_powerpoint_template_COR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lum bright="5000"/>
          </a:blip>
          <a:srcRect/>
          <a:stretch>
            <a:fillRect/>
          </a:stretch>
        </p:blipFill>
        <p:spPr bwMode="auto">
          <a:xfrm>
            <a:off x="5692" y="752"/>
            <a:ext cx="9138308" cy="685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1000"/>
              </a:srgbClr>
            </a:outerShdw>
          </a:effec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>
          <a:xfrm>
            <a:off x="179512" y="4293096"/>
            <a:ext cx="8964488" cy="2060848"/>
          </a:xfrm>
        </p:spPr>
        <p:txBody>
          <a:bodyPr lIns="180000" tIns="180000" rIns="180000" bIns="180000">
            <a:normAutofit fontScale="90000"/>
          </a:bodyPr>
          <a:lstStyle/>
          <a:p>
            <a:pPr algn="l"/>
            <a:r>
              <a:rPr lang="en-AU" sz="6600" b="1" dirty="0" smtClean="0"/>
              <a:t>         		   </a:t>
            </a:r>
            <a:r>
              <a:rPr lang="en-AU" sz="6600" b="1" dirty="0" err="1" smtClean="0"/>
              <a:t>Nyurampa</a:t>
            </a:r>
            <a:r>
              <a:rPr lang="en-AU" sz="6600" b="1" dirty="0" smtClean="0"/>
              <a:t/>
            </a:r>
            <a:br>
              <a:rPr lang="en-AU" sz="6600" b="1" dirty="0" smtClean="0"/>
            </a:br>
            <a:r>
              <a:rPr lang="en-AU" sz="6600" b="1" dirty="0" smtClean="0"/>
              <a:t> 				 Iwara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95536" y="341784"/>
            <a:ext cx="8353425" cy="926976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      Proposed Project Workshop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23528" y="1556792"/>
            <a:ext cx="8568952" cy="4824536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265113" algn="l"/>
              </a:tabLst>
            </a:pPr>
            <a:r>
              <a:rPr lang="en-AU" sz="3200" dirty="0" smtClean="0"/>
              <a:t>We will Listen and Talk from the beginning to </a:t>
            </a:r>
            <a:br>
              <a:rPr lang="en-AU" sz="3200" dirty="0" smtClean="0"/>
            </a:br>
            <a:r>
              <a:rPr lang="en-AU" sz="3200" dirty="0" smtClean="0"/>
              <a:t>the end to: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265113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 Raise awareness of the project amongst the 	    	   community and key stakeholders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 Take into account the views of the community 		   during the design process and factor this into 		   the construction phase</a:t>
            </a:r>
          </a:p>
          <a:p>
            <a:pPr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265113" algn="l"/>
              </a:tabLst>
            </a:pPr>
            <a:endParaRPr lang="en-AU" sz="26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90" y="4652684"/>
            <a:ext cx="1926855" cy="2483772"/>
          </a:xfrm>
          <a:prstGeom prst="rtTriangle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9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39552" y="0"/>
            <a:ext cx="8604448" cy="6669360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	            </a:t>
            </a:r>
            <a:r>
              <a:rPr lang="en-AU" sz="4000" dirty="0" smtClean="0"/>
              <a:t>Key Areas of Focus: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2400" dirty="0" smtClean="0"/>
          </a:p>
          <a:p>
            <a:pPr marL="971550" lvl="1" indent="-51435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Regional Partnership Agreement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 Engagement and Consultations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 A</a:t>
            </a:r>
            <a:r>
              <a:rPr lang="en-AU" sz="3200" u="sng" dirty="0" smtClean="0"/>
              <a:t>n</a:t>
            </a:r>
            <a:r>
              <a:rPr lang="en-AU" sz="3200" dirty="0" smtClean="0"/>
              <a:t>angu Training and Employment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 Project Reference Group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 Lore &amp; Culture Training</a:t>
            </a:r>
          </a:p>
          <a:p>
            <a:pPr marL="914400" lvl="1" indent="-4572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AutoNum type="arabicPeriod"/>
              <a:tabLst>
                <a:tab pos="446088" algn="l"/>
              </a:tabLst>
            </a:pPr>
            <a:r>
              <a:rPr lang="en-AU" sz="3200" dirty="0" smtClean="0"/>
              <a:t> On going update to APY Executives</a:t>
            </a: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95536" y="0"/>
            <a:ext cx="8353425" cy="980728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j-lt"/>
              </a:rPr>
              <a:t>    </a:t>
            </a:r>
            <a:endParaRPr lang="en-A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87" y="4652686"/>
            <a:ext cx="1926855" cy="2483772"/>
          </a:xfrm>
          <a:prstGeom prst="rtTriangle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395536" y="341784"/>
            <a:ext cx="8353425" cy="926976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      Proposed Project Workshop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71600" y="1556792"/>
            <a:ext cx="7272808" cy="4824536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To be facilitated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Date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Location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Travel Arrangements</a:t>
            </a:r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265113" algn="l"/>
              </a:tabLst>
            </a:pPr>
            <a:r>
              <a:rPr lang="en-AU" sz="3200" dirty="0" smtClean="0"/>
              <a:t> Sitting Fee’s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265113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265113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tabLst>
                <a:tab pos="265113" algn="l"/>
              </a:tabLst>
            </a:pPr>
            <a:endParaRPr lang="en-AU" sz="26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361950" algn="l"/>
              </a:tabLst>
            </a:pPr>
            <a:endParaRPr lang="en-AU" sz="2400" dirty="0" smtClean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90" y="4652684"/>
            <a:ext cx="1926855" cy="2483772"/>
          </a:xfrm>
          <a:prstGeom prst="rtTriangle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9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39552" y="1412776"/>
            <a:ext cx="8352928" cy="5256584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 </a:t>
            </a:r>
            <a:r>
              <a:rPr lang="en-AU" sz="4000" dirty="0" smtClean="0"/>
              <a:t>Critical Activities - Now</a:t>
            </a:r>
            <a:br>
              <a:rPr lang="en-AU" sz="4000" dirty="0" smtClean="0"/>
            </a:br>
            <a:r>
              <a:rPr lang="en-AU" sz="3600" dirty="0" smtClean="0"/>
              <a:t> </a:t>
            </a:r>
            <a:endParaRPr lang="en-AU" sz="4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800" dirty="0" smtClean="0"/>
              <a:t>	 </a:t>
            </a:r>
            <a:r>
              <a:rPr lang="en-AU" sz="3200" dirty="0" smtClean="0"/>
              <a:t>Consent to undertake works</a:t>
            </a:r>
            <a:br>
              <a:rPr lang="en-AU" sz="3200" dirty="0" smtClean="0"/>
            </a:br>
            <a:r>
              <a:rPr lang="en-AU" sz="3200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/>
              <a:t>	 Formalise route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3200" dirty="0" smtClean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>
                <a:solidFill>
                  <a:srgbClr val="FF0000"/>
                </a:solidFill>
              </a:rPr>
              <a:t>  </a:t>
            </a:r>
            <a:r>
              <a:rPr lang="en-AU" sz="3200" dirty="0" smtClean="0"/>
              <a:t>Proposed Project Workshop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95536" y="404664"/>
            <a:ext cx="8353425" cy="1152128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j-lt"/>
              </a:rPr>
              <a:t>    Where To From Here</a:t>
            </a:r>
            <a:endParaRPr lang="en-A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87" y="4652686"/>
            <a:ext cx="1926855" cy="2483772"/>
          </a:xfrm>
          <a:prstGeom prst="rtTriangle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395536" y="404664"/>
            <a:ext cx="8353425" cy="1008112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Project Objectives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251520" y="1772816"/>
            <a:ext cx="8496944" cy="3960440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en-AU" sz="3200" dirty="0" smtClean="0"/>
              <a:t> 	Form Partnership and collaboration 	through 	direct engagement with APY Board, Traditional 	Owners and Community Leaders</a:t>
            </a:r>
          </a:p>
          <a:p>
            <a:pPr lvl="1">
              <a:lnSpc>
                <a:spcPct val="120000"/>
              </a:lnSpc>
            </a:pPr>
            <a:endParaRPr lang="en-AU" sz="2000" dirty="0" smtClean="0"/>
          </a:p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en-AU" sz="3200" dirty="0" smtClean="0"/>
              <a:t> 	Listen and work out problems to find 	solutions</a:t>
            </a:r>
          </a:p>
          <a:p>
            <a:pPr marL="0" lvl="1">
              <a:lnSpc>
                <a:spcPct val="120000"/>
              </a:lnSpc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6000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90" y="4652684"/>
            <a:ext cx="1926855" cy="2483772"/>
          </a:xfrm>
          <a:prstGeom prst="rtTriangle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 txBox="1">
            <a:spLocks/>
          </p:cNvSpPr>
          <p:nvPr/>
        </p:nvSpPr>
        <p:spPr>
          <a:xfrm>
            <a:off x="395536" y="332656"/>
            <a:ext cx="8353425" cy="936104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Project Objectives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43608" y="1340768"/>
            <a:ext cx="7848872" cy="5184576"/>
          </a:xfrm>
          <a:prstGeom prst="rect">
            <a:avLst/>
          </a:prstGeom>
        </p:spPr>
        <p:txBody>
          <a:bodyPr lIns="180000" tIns="72000" rIns="72000" bIns="72000">
            <a:normAutofit fontScale="92500" lnSpcReduction="10000"/>
          </a:bodyPr>
          <a:lstStyle/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r>
              <a:rPr lang="en-AU" sz="3800" dirty="0" smtClean="0"/>
              <a:t>Celebrate success together</a:t>
            </a:r>
          </a:p>
          <a:p>
            <a:pPr marL="0" lvl="1">
              <a:lnSpc>
                <a:spcPct val="17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r>
              <a:rPr lang="en-AU" sz="4100" dirty="0" smtClean="0"/>
              <a:t> </a:t>
            </a:r>
            <a:r>
              <a:rPr lang="en-AU" sz="3500" dirty="0" smtClean="0"/>
              <a:t>Focus on:</a:t>
            </a:r>
          </a:p>
          <a:p>
            <a:pPr marL="45720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r>
              <a:rPr lang="en-AU" sz="3500" dirty="0" smtClean="0"/>
              <a:t> 	Protect heritage sites</a:t>
            </a:r>
          </a:p>
          <a:p>
            <a:pPr marL="45720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r>
              <a:rPr lang="en-AU" sz="3500" dirty="0" smtClean="0"/>
              <a:t> 	Issues of cultural concerns </a:t>
            </a:r>
          </a:p>
          <a:p>
            <a:pPr marL="45720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r>
              <a:rPr lang="en-AU" sz="3500" dirty="0" smtClean="0"/>
              <a:t> 	Social outcomes</a:t>
            </a:r>
          </a:p>
          <a:p>
            <a:pPr marL="45720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r>
              <a:rPr lang="en-AU" sz="3500" dirty="0" smtClean="0"/>
              <a:t> 	Children’s future</a:t>
            </a:r>
          </a:p>
          <a:p>
            <a:pPr marL="457200" lvl="2">
              <a:lnSpc>
                <a:spcPct val="12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7675" algn="l"/>
              </a:tabLst>
            </a:pPr>
            <a:r>
              <a:rPr lang="en-AU" sz="3500" dirty="0" smtClean="0"/>
              <a:t> 	Employment opportunities – now </a:t>
            </a:r>
            <a:br>
              <a:rPr lang="en-AU" sz="3500" dirty="0" smtClean="0"/>
            </a:br>
            <a:r>
              <a:rPr lang="en-AU" sz="3500" dirty="0" smtClean="0"/>
              <a:t>	and future</a:t>
            </a:r>
          </a:p>
          <a:p>
            <a:pPr marL="0" lvl="1"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 marL="0" lvl="1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90" y="4652684"/>
            <a:ext cx="1926855" cy="2483772"/>
          </a:xfrm>
          <a:prstGeom prst="rtTriangle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9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39552" y="1412776"/>
            <a:ext cx="8352928" cy="5256584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 </a:t>
            </a:r>
            <a:r>
              <a:rPr lang="en-AU" sz="4000" dirty="0" smtClean="0"/>
              <a:t>Critical Activities - Now</a:t>
            </a:r>
            <a:br>
              <a:rPr lang="en-AU" sz="4000" dirty="0" smtClean="0"/>
            </a:br>
            <a:r>
              <a:rPr lang="en-AU" sz="3600" dirty="0" smtClean="0"/>
              <a:t> </a:t>
            </a:r>
            <a:endParaRPr lang="en-AU" sz="40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800" dirty="0" smtClean="0"/>
              <a:t>	 </a:t>
            </a:r>
            <a:r>
              <a:rPr lang="en-AU" sz="3200" dirty="0" smtClean="0"/>
              <a:t>Consent to undertake works</a:t>
            </a:r>
            <a:br>
              <a:rPr lang="en-AU" sz="3200" dirty="0" smtClean="0"/>
            </a:br>
            <a:r>
              <a:rPr lang="en-AU" sz="3200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/>
              <a:t>	 Formalise route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3200" dirty="0" smtClean="0">
              <a:solidFill>
                <a:srgbClr val="FF0000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>
                <a:solidFill>
                  <a:srgbClr val="FF0000"/>
                </a:solidFill>
              </a:rPr>
              <a:t>  </a:t>
            </a:r>
            <a:r>
              <a:rPr lang="en-AU" sz="3200" dirty="0" smtClean="0"/>
              <a:t>Proposed Project Workshop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95536" y="404664"/>
            <a:ext cx="8353425" cy="1152128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j-lt"/>
              </a:rPr>
              <a:t>    Where To From Here</a:t>
            </a:r>
            <a:endParaRPr lang="en-A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87" y="4652686"/>
            <a:ext cx="1926855" cy="2483772"/>
          </a:xfrm>
          <a:prstGeom prst="rtTriangle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39552" y="1700808"/>
            <a:ext cx="8352928" cy="4968552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r>
              <a:rPr lang="en-AU" sz="4000" dirty="0" smtClean="0"/>
              <a:t>    A</a:t>
            </a:r>
            <a:r>
              <a:rPr lang="en-AU" sz="4000" u="sng" dirty="0" smtClean="0"/>
              <a:t>n</a:t>
            </a:r>
            <a:r>
              <a:rPr lang="en-AU" sz="4000" dirty="0" smtClean="0"/>
              <a:t>angu Pitjantjatjara Yankunytjatjara   	Land Rights Act 1981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1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1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800" dirty="0" smtClean="0"/>
              <a:t> </a:t>
            </a:r>
            <a:r>
              <a:rPr lang="en-AU" sz="3200" dirty="0" smtClean="0"/>
              <a:t>Division 6 - Construction of roads by the 	Commissioner of Highways:</a:t>
            </a:r>
            <a:endParaRPr lang="en-AU" sz="1200" dirty="0" smtClean="0"/>
          </a:p>
          <a:p>
            <a:pPr lvl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tabLst>
                <a:tab pos="446088" algn="l"/>
              </a:tabLst>
            </a:pPr>
            <a:r>
              <a:rPr lang="en-AU" sz="3200" dirty="0" smtClean="0"/>
              <a:t>  Consent required for road works</a:t>
            </a:r>
            <a:r>
              <a:rPr lang="en-AU" sz="3800" dirty="0" smtClean="0"/>
              <a:t/>
            </a:r>
            <a:br>
              <a:rPr lang="en-AU" sz="3800" dirty="0" smtClean="0"/>
            </a:br>
            <a:r>
              <a:rPr lang="en-AU" sz="3800" dirty="0" smtClean="0"/>
              <a:t> 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95536" y="404664"/>
            <a:ext cx="8353425" cy="1224136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j-lt"/>
              </a:rPr>
              <a:t>   Consent to Undertake Works</a:t>
            </a:r>
            <a:endParaRPr lang="en-A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87" y="4652686"/>
            <a:ext cx="1926855" cy="2483772"/>
          </a:xfrm>
          <a:prstGeom prst="rtTriangle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539552" y="1556792"/>
            <a:ext cx="8352928" cy="5112568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r>
              <a:rPr lang="en-AU" sz="3200" dirty="0" smtClean="0"/>
              <a:t/>
            </a:r>
            <a:br>
              <a:rPr lang="en-AU" sz="3200" dirty="0" smtClean="0"/>
            </a:br>
            <a:r>
              <a:rPr lang="en-AU" sz="3200" dirty="0" smtClean="0"/>
              <a:t> </a:t>
            </a:r>
            <a:r>
              <a:rPr lang="en-AU" sz="4000" dirty="0" smtClean="0"/>
              <a:t>Negotiable and Non Negotiable</a:t>
            </a:r>
          </a:p>
          <a:p>
            <a:pPr>
              <a:buClr>
                <a:schemeClr val="accent6">
                  <a:lumMod val="75000"/>
                </a:schemeClr>
              </a:buClr>
              <a:tabLst>
                <a:tab pos="446088" algn="l"/>
              </a:tabLst>
            </a:pPr>
            <a:endParaRPr lang="en-AU" sz="14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/>
              <a:t> Minor Realignments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3200" dirty="0" smtClean="0"/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r>
              <a:rPr lang="en-AU" sz="3200" dirty="0" smtClean="0"/>
              <a:t> Alternative route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6088" algn="l"/>
              </a:tabLst>
            </a:pPr>
            <a:endParaRPr lang="en-AU" sz="2400" dirty="0" smtClean="0"/>
          </a:p>
          <a:p>
            <a:pPr>
              <a:buClr>
                <a:schemeClr val="accent6">
                  <a:lumMod val="75000"/>
                </a:schemeClr>
              </a:buClr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395536" y="332656"/>
            <a:ext cx="8353425" cy="108012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+mj-lt"/>
              </a:rPr>
              <a:t>    Formalise Route</a:t>
            </a:r>
            <a:endParaRPr lang="en-AU" sz="40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938687" y="4652686"/>
            <a:ext cx="1926855" cy="2483772"/>
          </a:xfrm>
          <a:prstGeom prst="rtTriangle">
            <a:avLst/>
          </a:prstGeom>
        </p:spPr>
      </p:pic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78459" y="-278458"/>
            <a:ext cx="1926855" cy="2483772"/>
          </a:xfrm>
          <a:prstGeom prst="rtTriangl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395536" y="1052736"/>
            <a:ext cx="8352928" cy="4680520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95536" y="53752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Main Access Road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2394" t="3312" r="3028" b="3312"/>
          <a:stretch>
            <a:fillRect/>
          </a:stretch>
        </p:blipFill>
        <p:spPr bwMode="auto">
          <a:xfrm>
            <a:off x="467544" y="1052736"/>
            <a:ext cx="8172400" cy="53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395536" y="1052736"/>
            <a:ext cx="8352928" cy="4680520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95288" y="6021388"/>
            <a:ext cx="5472112" cy="365125"/>
          </a:xfrm>
          <a:noFill/>
          <a:ln>
            <a:miter lim="800000"/>
            <a:headEnd/>
            <a:tailEnd/>
          </a:ln>
        </p:spPr>
        <p:txBody>
          <a:bodyPr wrap="square" lIns="18000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95536" y="53752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Proposed Alternative Route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" name="Picture 6" descr="DOCS_AND_FILES-#8449784-v1-APY_Lands_maps_-_Existing_and_Propos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395536" y="1052736"/>
            <a:ext cx="8352928" cy="4680520"/>
          </a:xfrm>
          <a:prstGeom prst="rect">
            <a:avLst/>
          </a:prstGeom>
        </p:spPr>
        <p:txBody>
          <a:bodyPr lIns="180000" tIns="72000" rIns="72000" bIns="72000">
            <a:normAutofit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tabLst>
                <a:tab pos="447675" algn="l"/>
              </a:tabLst>
            </a:pPr>
            <a:endParaRPr lang="en-AU" sz="2400" dirty="0" smtClean="0"/>
          </a:p>
        </p:txBody>
      </p:sp>
      <p:sp>
        <p:nvSpPr>
          <p:cNvPr id="410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95288" y="6021388"/>
            <a:ext cx="5472112" cy="365125"/>
          </a:xfrm>
          <a:noFill/>
          <a:ln>
            <a:miter lim="800000"/>
            <a:headEnd/>
            <a:tailEnd/>
          </a:ln>
        </p:spPr>
        <p:txBody>
          <a:bodyPr wrap="square" lIns="18000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AU" dirty="0" smtClean="0">
              <a:solidFill>
                <a:schemeClr val="bg1"/>
              </a:solidFill>
            </a:endParaRPr>
          </a:p>
        </p:txBody>
      </p:sp>
      <p:sp>
        <p:nvSpPr>
          <p:cNvPr id="6" name="Title Placeholder 1"/>
          <p:cNvSpPr txBox="1">
            <a:spLocks/>
          </p:cNvSpPr>
          <p:nvPr/>
        </p:nvSpPr>
        <p:spPr>
          <a:xfrm>
            <a:off x="395536" y="53752"/>
            <a:ext cx="8353425" cy="1143000"/>
          </a:xfrm>
          <a:prstGeom prst="rect">
            <a:avLst/>
          </a:prstGeom>
        </p:spPr>
        <p:txBody>
          <a:bodyPr lIns="180000" tIns="72000" rIns="72000" bIns="72000" anchor="ctr">
            <a:normAutofit/>
          </a:bodyPr>
          <a:lstStyle/>
          <a:p>
            <a:pPr algn="ctr"/>
            <a:r>
              <a:rPr lang="en-AU" sz="4000" b="1" dirty="0" smtClean="0">
                <a:solidFill>
                  <a:schemeClr val="tx2"/>
                </a:solidFill>
                <a:latin typeface="Calibri" pitchFamily="34" charset="0"/>
              </a:rPr>
              <a:t>Proposed Alternative Route</a:t>
            </a:r>
            <a:endParaRPr lang="en-AU" sz="40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8" name="Picture 7" descr="DOCS_AND_FILES-#8450609-v1-APY_Lands_maps_-_funding_ext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24745"/>
            <a:ext cx="9144000" cy="573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6825</TotalTime>
  <Words>462</Words>
  <Application>Microsoft Office PowerPoint</Application>
  <PresentationFormat>On-screen Show (4:3)</PresentationFormat>
  <Paragraphs>135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            Nyurampa       Iwara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DTEI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</dc:title>
  <dc:creator>DTEI</dc:creator>
  <cp:lastModifiedBy>DTEI</cp:lastModifiedBy>
  <cp:revision>631</cp:revision>
  <dcterms:created xsi:type="dcterms:W3CDTF">2013-09-13T00:10:27Z</dcterms:created>
  <dcterms:modified xsi:type="dcterms:W3CDTF">2014-08-12T05:44:27Z</dcterms:modified>
</cp:coreProperties>
</file>